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13" r:id="rId2"/>
    <p:sldId id="316" r:id="rId3"/>
    <p:sldId id="273" r:id="rId4"/>
    <p:sldId id="274" r:id="rId5"/>
    <p:sldId id="317" r:id="rId6"/>
    <p:sldId id="275" r:id="rId7"/>
    <p:sldId id="277" r:id="rId8"/>
    <p:sldId id="278" r:id="rId9"/>
    <p:sldId id="270" r:id="rId10"/>
    <p:sldId id="283" r:id="rId11"/>
    <p:sldId id="284" r:id="rId12"/>
    <p:sldId id="322" r:id="rId13"/>
    <p:sldId id="280" r:id="rId14"/>
    <p:sldId id="299" r:id="rId15"/>
    <p:sldId id="320" r:id="rId16"/>
    <p:sldId id="300" r:id="rId17"/>
    <p:sldId id="311" r:id="rId18"/>
    <p:sldId id="319" r:id="rId19"/>
    <p:sldId id="301" r:id="rId20"/>
    <p:sldId id="309" r:id="rId21"/>
    <p:sldId id="310" r:id="rId22"/>
    <p:sldId id="290" r:id="rId23"/>
    <p:sldId id="281" r:id="rId24"/>
    <p:sldId id="321" r:id="rId25"/>
    <p:sldId id="314" r:id="rId26"/>
    <p:sldId id="289" r:id="rId27"/>
    <p:sldId id="315" r:id="rId28"/>
    <p:sldId id="279" r:id="rId29"/>
    <p:sldId id="282" r:id="rId30"/>
    <p:sldId id="287" r:id="rId31"/>
    <p:sldId id="265" r:id="rId32"/>
    <p:sldId id="271" r:id="rId33"/>
    <p:sldId id="264" r:id="rId34"/>
    <p:sldId id="261" r:id="rId35"/>
    <p:sldId id="268" r:id="rId36"/>
    <p:sldId id="318" r:id="rId37"/>
    <p:sldId id="257" r:id="rId38"/>
  </p:sldIdLst>
  <p:sldSz cx="12192000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7132"/>
    <a:srgbClr val="7F7F7F"/>
    <a:srgbClr val="404040"/>
    <a:srgbClr val="F4AB4A"/>
    <a:srgbClr val="E65D18"/>
    <a:srgbClr val="585858"/>
    <a:srgbClr val="EB22FA"/>
    <a:srgbClr val="D557F7"/>
    <a:srgbClr val="F48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3" autoAdjust="0"/>
    <p:restoredTop sz="88497" autoAdjust="0"/>
  </p:normalViewPr>
  <p:slideViewPr>
    <p:cSldViewPr snapToGrid="0">
      <p:cViewPr varScale="1">
        <p:scale>
          <a:sx n="73" d="100"/>
          <a:sy n="73" d="100"/>
        </p:scale>
        <p:origin x="12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NCNU\im\informs\PSVQR\experiment\price\index_tau\price_tau_0.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600" dirty="0"/>
              <a:t>S&amp;P</a:t>
            </a:r>
            <a:r>
              <a:rPr lang="en-US" altLang="zh-TW" sz="1600" baseline="0" dirty="0"/>
              <a:t> 500 (07/18/2025 – 07/22/2025)</a:t>
            </a:r>
            <a:endParaRPr lang="zh-TW" alt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 alt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391716321713987E-2"/>
          <c:y val="0.111887516235107"/>
          <c:w val="0.86722964594371665"/>
          <c:h val="0.6416948815556893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2151136"/>
        <c:axId val="312138176"/>
        <c:extLst>
          <c:ext xmlns:c15="http://schemas.microsoft.com/office/drawing/2012/chart" uri="{02D57815-91ED-43cb-92C2-25804820EDAC}">
            <c15:filteredBarSeries>
              <c15:ser>
                <c:idx val="2"/>
                <c:order val="1"/>
                <c:tx>
                  <c:v>CP</c:v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Testing!$A$65:$A$321</c15:sqref>
                        </c15:formulaRef>
                      </c:ext>
                    </c:extLst>
                    <c:numCache>
                      <c:formatCode>m/d/yyyy</c:formatCode>
                      <c:ptCount val="257"/>
                      <c:pt idx="0">
                        <c:v>45491</c:v>
                      </c:pt>
                      <c:pt idx="1">
                        <c:v>45492</c:v>
                      </c:pt>
                      <c:pt idx="2">
                        <c:v>45495</c:v>
                      </c:pt>
                      <c:pt idx="3">
                        <c:v>45496</c:v>
                      </c:pt>
                      <c:pt idx="4">
                        <c:v>45497</c:v>
                      </c:pt>
                      <c:pt idx="5">
                        <c:v>45498</c:v>
                      </c:pt>
                      <c:pt idx="6">
                        <c:v>45499</c:v>
                      </c:pt>
                      <c:pt idx="7">
                        <c:v>45502</c:v>
                      </c:pt>
                      <c:pt idx="8">
                        <c:v>45503</c:v>
                      </c:pt>
                      <c:pt idx="9">
                        <c:v>45504</c:v>
                      </c:pt>
                      <c:pt idx="10">
                        <c:v>45505</c:v>
                      </c:pt>
                      <c:pt idx="11">
                        <c:v>45506</c:v>
                      </c:pt>
                      <c:pt idx="12">
                        <c:v>45509</c:v>
                      </c:pt>
                      <c:pt idx="13">
                        <c:v>45510</c:v>
                      </c:pt>
                      <c:pt idx="14">
                        <c:v>45511</c:v>
                      </c:pt>
                      <c:pt idx="15">
                        <c:v>45512</c:v>
                      </c:pt>
                      <c:pt idx="16">
                        <c:v>45513</c:v>
                      </c:pt>
                      <c:pt idx="17">
                        <c:v>45516</c:v>
                      </c:pt>
                      <c:pt idx="18">
                        <c:v>45517</c:v>
                      </c:pt>
                      <c:pt idx="19">
                        <c:v>45518</c:v>
                      </c:pt>
                      <c:pt idx="20">
                        <c:v>45519</c:v>
                      </c:pt>
                      <c:pt idx="21">
                        <c:v>45520</c:v>
                      </c:pt>
                      <c:pt idx="22">
                        <c:v>45523</c:v>
                      </c:pt>
                      <c:pt idx="23">
                        <c:v>45524</c:v>
                      </c:pt>
                      <c:pt idx="24">
                        <c:v>45525</c:v>
                      </c:pt>
                      <c:pt idx="25">
                        <c:v>45526</c:v>
                      </c:pt>
                      <c:pt idx="26">
                        <c:v>45527</c:v>
                      </c:pt>
                      <c:pt idx="27">
                        <c:v>45530</c:v>
                      </c:pt>
                      <c:pt idx="28">
                        <c:v>45531</c:v>
                      </c:pt>
                      <c:pt idx="29">
                        <c:v>45532</c:v>
                      </c:pt>
                      <c:pt idx="30">
                        <c:v>45533</c:v>
                      </c:pt>
                      <c:pt idx="31">
                        <c:v>45534</c:v>
                      </c:pt>
                      <c:pt idx="32">
                        <c:v>45538</c:v>
                      </c:pt>
                      <c:pt idx="33">
                        <c:v>45539</c:v>
                      </c:pt>
                      <c:pt idx="34">
                        <c:v>45540</c:v>
                      </c:pt>
                      <c:pt idx="35">
                        <c:v>45541</c:v>
                      </c:pt>
                      <c:pt idx="36">
                        <c:v>45544</c:v>
                      </c:pt>
                      <c:pt idx="37">
                        <c:v>45545</c:v>
                      </c:pt>
                      <c:pt idx="38">
                        <c:v>45546</c:v>
                      </c:pt>
                      <c:pt idx="39">
                        <c:v>45547</c:v>
                      </c:pt>
                      <c:pt idx="40">
                        <c:v>45548</c:v>
                      </c:pt>
                      <c:pt idx="41">
                        <c:v>45551</c:v>
                      </c:pt>
                      <c:pt idx="42">
                        <c:v>45552</c:v>
                      </c:pt>
                      <c:pt idx="43">
                        <c:v>45553</c:v>
                      </c:pt>
                      <c:pt idx="44">
                        <c:v>45554</c:v>
                      </c:pt>
                      <c:pt idx="45">
                        <c:v>45555</c:v>
                      </c:pt>
                      <c:pt idx="46">
                        <c:v>45558</c:v>
                      </c:pt>
                      <c:pt idx="47">
                        <c:v>45559</c:v>
                      </c:pt>
                      <c:pt idx="48">
                        <c:v>45560</c:v>
                      </c:pt>
                      <c:pt idx="49">
                        <c:v>45561</c:v>
                      </c:pt>
                      <c:pt idx="50">
                        <c:v>45562</c:v>
                      </c:pt>
                      <c:pt idx="51">
                        <c:v>45565</c:v>
                      </c:pt>
                      <c:pt idx="52">
                        <c:v>45566</c:v>
                      </c:pt>
                      <c:pt idx="53">
                        <c:v>45567</c:v>
                      </c:pt>
                      <c:pt idx="54">
                        <c:v>45568</c:v>
                      </c:pt>
                      <c:pt idx="55">
                        <c:v>45569</c:v>
                      </c:pt>
                      <c:pt idx="56">
                        <c:v>45572</c:v>
                      </c:pt>
                      <c:pt idx="57">
                        <c:v>45573</c:v>
                      </c:pt>
                      <c:pt idx="58">
                        <c:v>45574</c:v>
                      </c:pt>
                      <c:pt idx="59">
                        <c:v>45575</c:v>
                      </c:pt>
                      <c:pt idx="60">
                        <c:v>45576</c:v>
                      </c:pt>
                      <c:pt idx="61">
                        <c:v>45579</c:v>
                      </c:pt>
                      <c:pt idx="62">
                        <c:v>45580</c:v>
                      </c:pt>
                      <c:pt idx="63">
                        <c:v>45581</c:v>
                      </c:pt>
                      <c:pt idx="64">
                        <c:v>45582</c:v>
                      </c:pt>
                      <c:pt idx="65">
                        <c:v>45583</c:v>
                      </c:pt>
                      <c:pt idx="66">
                        <c:v>45586</c:v>
                      </c:pt>
                      <c:pt idx="67">
                        <c:v>45587</c:v>
                      </c:pt>
                      <c:pt idx="68">
                        <c:v>45588</c:v>
                      </c:pt>
                      <c:pt idx="69">
                        <c:v>45589</c:v>
                      </c:pt>
                      <c:pt idx="70">
                        <c:v>45590</c:v>
                      </c:pt>
                      <c:pt idx="71">
                        <c:v>45593</c:v>
                      </c:pt>
                      <c:pt idx="72">
                        <c:v>45594</c:v>
                      </c:pt>
                      <c:pt idx="73">
                        <c:v>45595</c:v>
                      </c:pt>
                      <c:pt idx="74">
                        <c:v>45596</c:v>
                      </c:pt>
                      <c:pt idx="75">
                        <c:v>45597</c:v>
                      </c:pt>
                      <c:pt idx="76">
                        <c:v>45600</c:v>
                      </c:pt>
                      <c:pt idx="77">
                        <c:v>45601</c:v>
                      </c:pt>
                      <c:pt idx="78">
                        <c:v>45602</c:v>
                      </c:pt>
                      <c:pt idx="79">
                        <c:v>45603</c:v>
                      </c:pt>
                      <c:pt idx="80">
                        <c:v>45604</c:v>
                      </c:pt>
                      <c:pt idx="81">
                        <c:v>45607</c:v>
                      </c:pt>
                      <c:pt idx="82">
                        <c:v>45608</c:v>
                      </c:pt>
                      <c:pt idx="83">
                        <c:v>45609</c:v>
                      </c:pt>
                      <c:pt idx="84">
                        <c:v>45610</c:v>
                      </c:pt>
                      <c:pt idx="85">
                        <c:v>45611</c:v>
                      </c:pt>
                      <c:pt idx="86">
                        <c:v>45614</c:v>
                      </c:pt>
                      <c:pt idx="87">
                        <c:v>45615</c:v>
                      </c:pt>
                      <c:pt idx="88">
                        <c:v>45616</c:v>
                      </c:pt>
                      <c:pt idx="89">
                        <c:v>45617</c:v>
                      </c:pt>
                      <c:pt idx="90">
                        <c:v>45618</c:v>
                      </c:pt>
                      <c:pt idx="91">
                        <c:v>45621</c:v>
                      </c:pt>
                      <c:pt idx="92">
                        <c:v>45622</c:v>
                      </c:pt>
                      <c:pt idx="93">
                        <c:v>45623</c:v>
                      </c:pt>
                      <c:pt idx="94">
                        <c:v>45625</c:v>
                      </c:pt>
                      <c:pt idx="95">
                        <c:v>45628</c:v>
                      </c:pt>
                      <c:pt idx="96">
                        <c:v>45629</c:v>
                      </c:pt>
                      <c:pt idx="97">
                        <c:v>45630</c:v>
                      </c:pt>
                      <c:pt idx="98">
                        <c:v>45631</c:v>
                      </c:pt>
                      <c:pt idx="99">
                        <c:v>45632</c:v>
                      </c:pt>
                      <c:pt idx="100">
                        <c:v>45635</c:v>
                      </c:pt>
                      <c:pt idx="101">
                        <c:v>45636</c:v>
                      </c:pt>
                      <c:pt idx="102">
                        <c:v>45637</c:v>
                      </c:pt>
                      <c:pt idx="103">
                        <c:v>45638</c:v>
                      </c:pt>
                      <c:pt idx="104">
                        <c:v>45639</c:v>
                      </c:pt>
                      <c:pt idx="105">
                        <c:v>45642</c:v>
                      </c:pt>
                      <c:pt idx="106">
                        <c:v>45643</c:v>
                      </c:pt>
                      <c:pt idx="107">
                        <c:v>45644</c:v>
                      </c:pt>
                      <c:pt idx="108">
                        <c:v>45645</c:v>
                      </c:pt>
                      <c:pt idx="109">
                        <c:v>45646</c:v>
                      </c:pt>
                      <c:pt idx="110">
                        <c:v>45649</c:v>
                      </c:pt>
                      <c:pt idx="111">
                        <c:v>45650</c:v>
                      </c:pt>
                      <c:pt idx="112">
                        <c:v>45652</c:v>
                      </c:pt>
                      <c:pt idx="113">
                        <c:v>45653</c:v>
                      </c:pt>
                      <c:pt idx="114">
                        <c:v>45656</c:v>
                      </c:pt>
                      <c:pt idx="115">
                        <c:v>45657</c:v>
                      </c:pt>
                      <c:pt idx="116">
                        <c:v>45659</c:v>
                      </c:pt>
                      <c:pt idx="117">
                        <c:v>45660</c:v>
                      </c:pt>
                      <c:pt idx="118">
                        <c:v>45663</c:v>
                      </c:pt>
                      <c:pt idx="119">
                        <c:v>45664</c:v>
                      </c:pt>
                      <c:pt idx="120">
                        <c:v>45665</c:v>
                      </c:pt>
                      <c:pt idx="121">
                        <c:v>45667</c:v>
                      </c:pt>
                      <c:pt idx="122">
                        <c:v>45670</c:v>
                      </c:pt>
                      <c:pt idx="123">
                        <c:v>45671</c:v>
                      </c:pt>
                      <c:pt idx="124">
                        <c:v>45672</c:v>
                      </c:pt>
                      <c:pt idx="125">
                        <c:v>45673</c:v>
                      </c:pt>
                      <c:pt idx="126">
                        <c:v>45674</c:v>
                      </c:pt>
                      <c:pt idx="127">
                        <c:v>45678</c:v>
                      </c:pt>
                      <c:pt idx="128">
                        <c:v>45679</c:v>
                      </c:pt>
                      <c:pt idx="129">
                        <c:v>45680</c:v>
                      </c:pt>
                      <c:pt idx="130">
                        <c:v>45681</c:v>
                      </c:pt>
                      <c:pt idx="131">
                        <c:v>45684</c:v>
                      </c:pt>
                      <c:pt idx="132">
                        <c:v>45685</c:v>
                      </c:pt>
                      <c:pt idx="133">
                        <c:v>45686</c:v>
                      </c:pt>
                      <c:pt idx="134">
                        <c:v>45687</c:v>
                      </c:pt>
                      <c:pt idx="135">
                        <c:v>45688</c:v>
                      </c:pt>
                      <c:pt idx="136">
                        <c:v>45691</c:v>
                      </c:pt>
                      <c:pt idx="137">
                        <c:v>45692</c:v>
                      </c:pt>
                      <c:pt idx="138">
                        <c:v>45693</c:v>
                      </c:pt>
                      <c:pt idx="139">
                        <c:v>45694</c:v>
                      </c:pt>
                      <c:pt idx="140">
                        <c:v>45695</c:v>
                      </c:pt>
                      <c:pt idx="141">
                        <c:v>45698</c:v>
                      </c:pt>
                      <c:pt idx="142">
                        <c:v>45699</c:v>
                      </c:pt>
                      <c:pt idx="143">
                        <c:v>45700</c:v>
                      </c:pt>
                      <c:pt idx="144">
                        <c:v>45701</c:v>
                      </c:pt>
                      <c:pt idx="145">
                        <c:v>45702</c:v>
                      </c:pt>
                      <c:pt idx="146">
                        <c:v>45706</c:v>
                      </c:pt>
                      <c:pt idx="147">
                        <c:v>45707</c:v>
                      </c:pt>
                      <c:pt idx="148">
                        <c:v>45708</c:v>
                      </c:pt>
                      <c:pt idx="149">
                        <c:v>45709</c:v>
                      </c:pt>
                      <c:pt idx="150">
                        <c:v>45712</c:v>
                      </c:pt>
                      <c:pt idx="151">
                        <c:v>45713</c:v>
                      </c:pt>
                      <c:pt idx="152">
                        <c:v>45714</c:v>
                      </c:pt>
                      <c:pt idx="153">
                        <c:v>45715</c:v>
                      </c:pt>
                      <c:pt idx="154">
                        <c:v>45716</c:v>
                      </c:pt>
                      <c:pt idx="155">
                        <c:v>45719</c:v>
                      </c:pt>
                      <c:pt idx="156">
                        <c:v>45720</c:v>
                      </c:pt>
                      <c:pt idx="157">
                        <c:v>45721</c:v>
                      </c:pt>
                      <c:pt idx="158">
                        <c:v>45722</c:v>
                      </c:pt>
                      <c:pt idx="159">
                        <c:v>45723</c:v>
                      </c:pt>
                      <c:pt idx="160">
                        <c:v>45726</c:v>
                      </c:pt>
                      <c:pt idx="161">
                        <c:v>45727</c:v>
                      </c:pt>
                      <c:pt idx="162">
                        <c:v>45728</c:v>
                      </c:pt>
                      <c:pt idx="163">
                        <c:v>45729</c:v>
                      </c:pt>
                      <c:pt idx="164">
                        <c:v>45730</c:v>
                      </c:pt>
                      <c:pt idx="165">
                        <c:v>45733</c:v>
                      </c:pt>
                      <c:pt idx="166">
                        <c:v>45734</c:v>
                      </c:pt>
                      <c:pt idx="167">
                        <c:v>45735</c:v>
                      </c:pt>
                      <c:pt idx="168">
                        <c:v>45736</c:v>
                      </c:pt>
                      <c:pt idx="169">
                        <c:v>45737</c:v>
                      </c:pt>
                      <c:pt idx="170">
                        <c:v>45740</c:v>
                      </c:pt>
                      <c:pt idx="171">
                        <c:v>45741</c:v>
                      </c:pt>
                      <c:pt idx="172">
                        <c:v>45742</c:v>
                      </c:pt>
                      <c:pt idx="173">
                        <c:v>45743</c:v>
                      </c:pt>
                      <c:pt idx="174">
                        <c:v>45744</c:v>
                      </c:pt>
                      <c:pt idx="175">
                        <c:v>45747</c:v>
                      </c:pt>
                      <c:pt idx="176">
                        <c:v>45748</c:v>
                      </c:pt>
                      <c:pt idx="177">
                        <c:v>45749</c:v>
                      </c:pt>
                      <c:pt idx="178">
                        <c:v>45750</c:v>
                      </c:pt>
                      <c:pt idx="179">
                        <c:v>45751</c:v>
                      </c:pt>
                      <c:pt idx="180">
                        <c:v>45754</c:v>
                      </c:pt>
                      <c:pt idx="181">
                        <c:v>45755</c:v>
                      </c:pt>
                      <c:pt idx="182">
                        <c:v>45756</c:v>
                      </c:pt>
                      <c:pt idx="183">
                        <c:v>45757</c:v>
                      </c:pt>
                      <c:pt idx="184">
                        <c:v>45758</c:v>
                      </c:pt>
                      <c:pt idx="185">
                        <c:v>45761</c:v>
                      </c:pt>
                      <c:pt idx="186">
                        <c:v>45762</c:v>
                      </c:pt>
                      <c:pt idx="187">
                        <c:v>45763</c:v>
                      </c:pt>
                      <c:pt idx="188">
                        <c:v>45764</c:v>
                      </c:pt>
                      <c:pt idx="189">
                        <c:v>45768</c:v>
                      </c:pt>
                      <c:pt idx="190">
                        <c:v>45769</c:v>
                      </c:pt>
                      <c:pt idx="191">
                        <c:v>45770</c:v>
                      </c:pt>
                      <c:pt idx="192">
                        <c:v>45771</c:v>
                      </c:pt>
                      <c:pt idx="193">
                        <c:v>45772</c:v>
                      </c:pt>
                      <c:pt idx="194">
                        <c:v>45775</c:v>
                      </c:pt>
                      <c:pt idx="195">
                        <c:v>45776</c:v>
                      </c:pt>
                      <c:pt idx="196">
                        <c:v>45777</c:v>
                      </c:pt>
                      <c:pt idx="197">
                        <c:v>45778</c:v>
                      </c:pt>
                      <c:pt idx="198">
                        <c:v>45779</c:v>
                      </c:pt>
                      <c:pt idx="199">
                        <c:v>45782</c:v>
                      </c:pt>
                      <c:pt idx="200">
                        <c:v>45783</c:v>
                      </c:pt>
                      <c:pt idx="201">
                        <c:v>45784</c:v>
                      </c:pt>
                      <c:pt idx="202">
                        <c:v>45785</c:v>
                      </c:pt>
                      <c:pt idx="203">
                        <c:v>45786</c:v>
                      </c:pt>
                      <c:pt idx="204">
                        <c:v>45789</c:v>
                      </c:pt>
                      <c:pt idx="205">
                        <c:v>45790</c:v>
                      </c:pt>
                      <c:pt idx="206">
                        <c:v>45791</c:v>
                      </c:pt>
                      <c:pt idx="207">
                        <c:v>45792</c:v>
                      </c:pt>
                      <c:pt idx="208">
                        <c:v>45793</c:v>
                      </c:pt>
                      <c:pt idx="209">
                        <c:v>45796</c:v>
                      </c:pt>
                      <c:pt idx="210">
                        <c:v>45797</c:v>
                      </c:pt>
                      <c:pt idx="211">
                        <c:v>45798</c:v>
                      </c:pt>
                      <c:pt idx="212">
                        <c:v>45799</c:v>
                      </c:pt>
                      <c:pt idx="213">
                        <c:v>45800</c:v>
                      </c:pt>
                      <c:pt idx="214">
                        <c:v>45804</c:v>
                      </c:pt>
                      <c:pt idx="215">
                        <c:v>45805</c:v>
                      </c:pt>
                      <c:pt idx="216">
                        <c:v>45806</c:v>
                      </c:pt>
                      <c:pt idx="217">
                        <c:v>45807</c:v>
                      </c:pt>
                      <c:pt idx="218">
                        <c:v>45810</c:v>
                      </c:pt>
                      <c:pt idx="219">
                        <c:v>45811</c:v>
                      </c:pt>
                      <c:pt idx="220">
                        <c:v>45812</c:v>
                      </c:pt>
                      <c:pt idx="221">
                        <c:v>45813</c:v>
                      </c:pt>
                      <c:pt idx="222">
                        <c:v>45814</c:v>
                      </c:pt>
                      <c:pt idx="223">
                        <c:v>45817</c:v>
                      </c:pt>
                      <c:pt idx="224">
                        <c:v>45818</c:v>
                      </c:pt>
                      <c:pt idx="225">
                        <c:v>45819</c:v>
                      </c:pt>
                      <c:pt idx="226">
                        <c:v>45820</c:v>
                      </c:pt>
                      <c:pt idx="227">
                        <c:v>45821</c:v>
                      </c:pt>
                      <c:pt idx="228">
                        <c:v>45824</c:v>
                      </c:pt>
                      <c:pt idx="229">
                        <c:v>45825</c:v>
                      </c:pt>
                      <c:pt idx="230">
                        <c:v>45826</c:v>
                      </c:pt>
                      <c:pt idx="231">
                        <c:v>45828</c:v>
                      </c:pt>
                      <c:pt idx="232">
                        <c:v>45831</c:v>
                      </c:pt>
                      <c:pt idx="233">
                        <c:v>45832</c:v>
                      </c:pt>
                      <c:pt idx="234">
                        <c:v>45833</c:v>
                      </c:pt>
                      <c:pt idx="235">
                        <c:v>45834</c:v>
                      </c:pt>
                      <c:pt idx="236">
                        <c:v>45835</c:v>
                      </c:pt>
                      <c:pt idx="237">
                        <c:v>45838</c:v>
                      </c:pt>
                      <c:pt idx="238">
                        <c:v>45839</c:v>
                      </c:pt>
                      <c:pt idx="239">
                        <c:v>45840</c:v>
                      </c:pt>
                      <c:pt idx="240">
                        <c:v>45841</c:v>
                      </c:pt>
                      <c:pt idx="241">
                        <c:v>45845</c:v>
                      </c:pt>
                      <c:pt idx="242">
                        <c:v>45846</c:v>
                      </c:pt>
                      <c:pt idx="243">
                        <c:v>45847</c:v>
                      </c:pt>
                      <c:pt idx="244">
                        <c:v>45848</c:v>
                      </c:pt>
                      <c:pt idx="245">
                        <c:v>45849</c:v>
                      </c:pt>
                      <c:pt idx="246">
                        <c:v>45852</c:v>
                      </c:pt>
                      <c:pt idx="247">
                        <c:v>45853</c:v>
                      </c:pt>
                      <c:pt idx="248">
                        <c:v>45854</c:v>
                      </c:pt>
                      <c:pt idx="249">
                        <c:v>45855</c:v>
                      </c:pt>
                      <c:pt idx="250">
                        <c:v>45856</c:v>
                      </c:pt>
                      <c:pt idx="251">
                        <c:v>45859</c:v>
                      </c:pt>
                      <c:pt idx="252">
                        <c:v>45860</c:v>
                      </c:pt>
                      <c:pt idx="253">
                        <c:v>45861</c:v>
                      </c:pt>
                      <c:pt idx="254">
                        <c:v>45862</c:v>
                      </c:pt>
                      <c:pt idx="255">
                        <c:v>45863</c:v>
                      </c:pt>
                      <c:pt idx="256">
                        <c:v>45866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Testing!$E$65:$E$321</c15:sqref>
                        </c15:formulaRef>
                      </c:ext>
                    </c:extLst>
                    <c:numCache>
                      <c:formatCode>General</c:formatCode>
                      <c:ptCount val="257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1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1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1</c:v>
                      </c:pt>
                      <c:pt idx="37">
                        <c:v>0</c:v>
                      </c:pt>
                      <c:pt idx="38">
                        <c:v>0</c:v>
                      </c:pt>
                      <c:pt idx="39">
                        <c:v>0</c:v>
                      </c:pt>
                      <c:pt idx="40">
                        <c:v>0</c:v>
                      </c:pt>
                      <c:pt idx="41">
                        <c:v>0</c:v>
                      </c:pt>
                      <c:pt idx="42">
                        <c:v>0</c:v>
                      </c:pt>
                      <c:pt idx="43">
                        <c:v>1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0</c:v>
                      </c:pt>
                      <c:pt idx="56">
                        <c:v>0</c:v>
                      </c:pt>
                      <c:pt idx="57">
                        <c:v>0</c:v>
                      </c:pt>
                      <c:pt idx="58">
                        <c:v>0</c:v>
                      </c:pt>
                      <c:pt idx="59">
                        <c:v>0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</c:v>
                      </c:pt>
                      <c:pt idx="66">
                        <c:v>0</c:v>
                      </c:pt>
                      <c:pt idx="67">
                        <c:v>0</c:v>
                      </c:pt>
                      <c:pt idx="68">
                        <c:v>0</c:v>
                      </c:pt>
                      <c:pt idx="69">
                        <c:v>0</c:v>
                      </c:pt>
                      <c:pt idx="70">
                        <c:v>0</c:v>
                      </c:pt>
                      <c:pt idx="71">
                        <c:v>0</c:v>
                      </c:pt>
                      <c:pt idx="72">
                        <c:v>0</c:v>
                      </c:pt>
                      <c:pt idx="73">
                        <c:v>0</c:v>
                      </c:pt>
                      <c:pt idx="74">
                        <c:v>0</c:v>
                      </c:pt>
                      <c:pt idx="75">
                        <c:v>0</c:v>
                      </c:pt>
                      <c:pt idx="76">
                        <c:v>1</c:v>
                      </c:pt>
                      <c:pt idx="77">
                        <c:v>0</c:v>
                      </c:pt>
                      <c:pt idx="78">
                        <c:v>1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1</c:v>
                      </c:pt>
                      <c:pt idx="87">
                        <c:v>0</c:v>
                      </c:pt>
                      <c:pt idx="88">
                        <c:v>0</c:v>
                      </c:pt>
                      <c:pt idx="89">
                        <c:v>0</c:v>
                      </c:pt>
                      <c:pt idx="90">
                        <c:v>0</c:v>
                      </c:pt>
                      <c:pt idx="91">
                        <c:v>0</c:v>
                      </c:pt>
                      <c:pt idx="92">
                        <c:v>0</c:v>
                      </c:pt>
                      <c:pt idx="93">
                        <c:v>0</c:v>
                      </c:pt>
                      <c:pt idx="94">
                        <c:v>0</c:v>
                      </c:pt>
                      <c:pt idx="95">
                        <c:v>0</c:v>
                      </c:pt>
                      <c:pt idx="96">
                        <c:v>0</c:v>
                      </c:pt>
                      <c:pt idx="97">
                        <c:v>0</c:v>
                      </c:pt>
                      <c:pt idx="98">
                        <c:v>1</c:v>
                      </c:pt>
                      <c:pt idx="99">
                        <c:v>0</c:v>
                      </c:pt>
                      <c:pt idx="100">
                        <c:v>0</c:v>
                      </c:pt>
                      <c:pt idx="101">
                        <c:v>0</c:v>
                      </c:pt>
                      <c:pt idx="102">
                        <c:v>0</c:v>
                      </c:pt>
                      <c:pt idx="103">
                        <c:v>0</c:v>
                      </c:pt>
                      <c:pt idx="104">
                        <c:v>0</c:v>
                      </c:pt>
                      <c:pt idx="105">
                        <c:v>0</c:v>
                      </c:pt>
                      <c:pt idx="106">
                        <c:v>0</c:v>
                      </c:pt>
                      <c:pt idx="107">
                        <c:v>0</c:v>
                      </c:pt>
                      <c:pt idx="108">
                        <c:v>0</c:v>
                      </c:pt>
                      <c:pt idx="109">
                        <c:v>0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0</c:v>
                      </c:pt>
                      <c:pt idx="116">
                        <c:v>0</c:v>
                      </c:pt>
                      <c:pt idx="117">
                        <c:v>0</c:v>
                      </c:pt>
                      <c:pt idx="118">
                        <c:v>0</c:v>
                      </c:pt>
                      <c:pt idx="119">
                        <c:v>0</c:v>
                      </c:pt>
                      <c:pt idx="120">
                        <c:v>0</c:v>
                      </c:pt>
                      <c:pt idx="121">
                        <c:v>0</c:v>
                      </c:pt>
                      <c:pt idx="122">
                        <c:v>0</c:v>
                      </c:pt>
                      <c:pt idx="123">
                        <c:v>1</c:v>
                      </c:pt>
                      <c:pt idx="124">
                        <c:v>0</c:v>
                      </c:pt>
                      <c:pt idx="125">
                        <c:v>0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1</c:v>
                      </c:pt>
                      <c:pt idx="129">
                        <c:v>0</c:v>
                      </c:pt>
                      <c:pt idx="130">
                        <c:v>0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1</c:v>
                      </c:pt>
                      <c:pt idx="150">
                        <c:v>0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1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</c:v>
                      </c:pt>
                      <c:pt idx="168">
                        <c:v>0</c:v>
                      </c:pt>
                      <c:pt idx="169">
                        <c:v>0</c:v>
                      </c:pt>
                      <c:pt idx="170">
                        <c:v>0</c:v>
                      </c:pt>
                      <c:pt idx="171">
                        <c:v>0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</c:v>
                      </c:pt>
                      <c:pt idx="176">
                        <c:v>0</c:v>
                      </c:pt>
                      <c:pt idx="177">
                        <c:v>1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1</c:v>
                      </c:pt>
                      <c:pt idx="182">
                        <c:v>1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1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1</c:v>
                      </c:pt>
                      <c:pt idx="194">
                        <c:v>0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1</c:v>
                      </c:pt>
                      <c:pt idx="204">
                        <c:v>1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1</c:v>
                      </c:pt>
                      <c:pt idx="210">
                        <c:v>0</c:v>
                      </c:pt>
                      <c:pt idx="211">
                        <c:v>1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1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1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1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11EA-4127-A79C-BCFBCEBF0FBB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0"/>
          <c:order val="0"/>
          <c:tx>
            <c:strRef>
              <c:f>Testing!$B$2</c:f>
              <c:strCache>
                <c:ptCount val="1"/>
                <c:pt idx="0">
                  <c:v>actual y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Testing!$A$65:$A$321</c:f>
              <c:numCache>
                <c:formatCode>m/d/yyyy</c:formatCode>
                <c:ptCount val="257"/>
                <c:pt idx="0">
                  <c:v>45491</c:v>
                </c:pt>
                <c:pt idx="1">
                  <c:v>45492</c:v>
                </c:pt>
                <c:pt idx="2">
                  <c:v>45495</c:v>
                </c:pt>
                <c:pt idx="3">
                  <c:v>45496</c:v>
                </c:pt>
                <c:pt idx="4">
                  <c:v>45497</c:v>
                </c:pt>
                <c:pt idx="5">
                  <c:v>45498</c:v>
                </c:pt>
                <c:pt idx="6">
                  <c:v>45499</c:v>
                </c:pt>
                <c:pt idx="7">
                  <c:v>45502</c:v>
                </c:pt>
                <c:pt idx="8">
                  <c:v>45503</c:v>
                </c:pt>
                <c:pt idx="9">
                  <c:v>45504</c:v>
                </c:pt>
                <c:pt idx="10">
                  <c:v>45505</c:v>
                </c:pt>
                <c:pt idx="11">
                  <c:v>45506</c:v>
                </c:pt>
                <c:pt idx="12">
                  <c:v>45509</c:v>
                </c:pt>
                <c:pt idx="13">
                  <c:v>45510</c:v>
                </c:pt>
                <c:pt idx="14">
                  <c:v>45511</c:v>
                </c:pt>
                <c:pt idx="15">
                  <c:v>45512</c:v>
                </c:pt>
                <c:pt idx="16">
                  <c:v>45513</c:v>
                </c:pt>
                <c:pt idx="17">
                  <c:v>45516</c:v>
                </c:pt>
                <c:pt idx="18">
                  <c:v>45517</c:v>
                </c:pt>
                <c:pt idx="19">
                  <c:v>45518</c:v>
                </c:pt>
                <c:pt idx="20">
                  <c:v>45519</c:v>
                </c:pt>
                <c:pt idx="21">
                  <c:v>45520</c:v>
                </c:pt>
                <c:pt idx="22">
                  <c:v>45523</c:v>
                </c:pt>
                <c:pt idx="23">
                  <c:v>45524</c:v>
                </c:pt>
                <c:pt idx="24">
                  <c:v>45525</c:v>
                </c:pt>
                <c:pt idx="25">
                  <c:v>45526</c:v>
                </c:pt>
                <c:pt idx="26">
                  <c:v>45527</c:v>
                </c:pt>
                <c:pt idx="27">
                  <c:v>45530</c:v>
                </c:pt>
                <c:pt idx="28">
                  <c:v>45531</c:v>
                </c:pt>
                <c:pt idx="29">
                  <c:v>45532</c:v>
                </c:pt>
                <c:pt idx="30">
                  <c:v>45533</c:v>
                </c:pt>
                <c:pt idx="31">
                  <c:v>45534</c:v>
                </c:pt>
                <c:pt idx="32">
                  <c:v>45538</c:v>
                </c:pt>
                <c:pt idx="33">
                  <c:v>45539</c:v>
                </c:pt>
                <c:pt idx="34">
                  <c:v>45540</c:v>
                </c:pt>
                <c:pt idx="35">
                  <c:v>45541</c:v>
                </c:pt>
                <c:pt idx="36">
                  <c:v>45544</c:v>
                </c:pt>
                <c:pt idx="37">
                  <c:v>45545</c:v>
                </c:pt>
                <c:pt idx="38">
                  <c:v>45546</c:v>
                </c:pt>
                <c:pt idx="39">
                  <c:v>45547</c:v>
                </c:pt>
                <c:pt idx="40">
                  <c:v>45548</c:v>
                </c:pt>
                <c:pt idx="41">
                  <c:v>45551</c:v>
                </c:pt>
                <c:pt idx="42">
                  <c:v>45552</c:v>
                </c:pt>
                <c:pt idx="43">
                  <c:v>45553</c:v>
                </c:pt>
                <c:pt idx="44">
                  <c:v>45554</c:v>
                </c:pt>
                <c:pt idx="45">
                  <c:v>45555</c:v>
                </c:pt>
                <c:pt idx="46">
                  <c:v>45558</c:v>
                </c:pt>
                <c:pt idx="47">
                  <c:v>45559</c:v>
                </c:pt>
                <c:pt idx="48">
                  <c:v>45560</c:v>
                </c:pt>
                <c:pt idx="49">
                  <c:v>45561</c:v>
                </c:pt>
                <c:pt idx="50">
                  <c:v>45562</c:v>
                </c:pt>
                <c:pt idx="51">
                  <c:v>45565</c:v>
                </c:pt>
                <c:pt idx="52">
                  <c:v>45566</c:v>
                </c:pt>
                <c:pt idx="53">
                  <c:v>45567</c:v>
                </c:pt>
                <c:pt idx="54">
                  <c:v>45568</c:v>
                </c:pt>
                <c:pt idx="55">
                  <c:v>45569</c:v>
                </c:pt>
                <c:pt idx="56">
                  <c:v>45572</c:v>
                </c:pt>
                <c:pt idx="57">
                  <c:v>45573</c:v>
                </c:pt>
                <c:pt idx="58">
                  <c:v>45574</c:v>
                </c:pt>
                <c:pt idx="59">
                  <c:v>45575</c:v>
                </c:pt>
                <c:pt idx="60">
                  <c:v>45576</c:v>
                </c:pt>
                <c:pt idx="61">
                  <c:v>45579</c:v>
                </c:pt>
                <c:pt idx="62">
                  <c:v>45580</c:v>
                </c:pt>
                <c:pt idx="63">
                  <c:v>45581</c:v>
                </c:pt>
                <c:pt idx="64">
                  <c:v>45582</c:v>
                </c:pt>
                <c:pt idx="65">
                  <c:v>45583</c:v>
                </c:pt>
                <c:pt idx="66">
                  <c:v>45586</c:v>
                </c:pt>
                <c:pt idx="67">
                  <c:v>45587</c:v>
                </c:pt>
                <c:pt idx="68">
                  <c:v>45588</c:v>
                </c:pt>
                <c:pt idx="69">
                  <c:v>45589</c:v>
                </c:pt>
                <c:pt idx="70">
                  <c:v>45590</c:v>
                </c:pt>
                <c:pt idx="71">
                  <c:v>45593</c:v>
                </c:pt>
                <c:pt idx="72">
                  <c:v>45594</c:v>
                </c:pt>
                <c:pt idx="73">
                  <c:v>45595</c:v>
                </c:pt>
                <c:pt idx="74">
                  <c:v>45596</c:v>
                </c:pt>
                <c:pt idx="75">
                  <c:v>45597</c:v>
                </c:pt>
                <c:pt idx="76">
                  <c:v>45600</c:v>
                </c:pt>
                <c:pt idx="77">
                  <c:v>45601</c:v>
                </c:pt>
                <c:pt idx="78">
                  <c:v>45602</c:v>
                </c:pt>
                <c:pt idx="79">
                  <c:v>45603</c:v>
                </c:pt>
                <c:pt idx="80">
                  <c:v>45604</c:v>
                </c:pt>
                <c:pt idx="81">
                  <c:v>45607</c:v>
                </c:pt>
                <c:pt idx="82">
                  <c:v>45608</c:v>
                </c:pt>
                <c:pt idx="83">
                  <c:v>45609</c:v>
                </c:pt>
                <c:pt idx="84">
                  <c:v>45610</c:v>
                </c:pt>
                <c:pt idx="85">
                  <c:v>45611</c:v>
                </c:pt>
                <c:pt idx="86">
                  <c:v>45614</c:v>
                </c:pt>
                <c:pt idx="87">
                  <c:v>45615</c:v>
                </c:pt>
                <c:pt idx="88">
                  <c:v>45616</c:v>
                </c:pt>
                <c:pt idx="89">
                  <c:v>45617</c:v>
                </c:pt>
                <c:pt idx="90">
                  <c:v>45618</c:v>
                </c:pt>
                <c:pt idx="91">
                  <c:v>45621</c:v>
                </c:pt>
                <c:pt idx="92">
                  <c:v>45622</c:v>
                </c:pt>
                <c:pt idx="93">
                  <c:v>45623</c:v>
                </c:pt>
                <c:pt idx="94">
                  <c:v>45625</c:v>
                </c:pt>
                <c:pt idx="95">
                  <c:v>45628</c:v>
                </c:pt>
                <c:pt idx="96">
                  <c:v>45629</c:v>
                </c:pt>
                <c:pt idx="97">
                  <c:v>45630</c:v>
                </c:pt>
                <c:pt idx="98">
                  <c:v>45631</c:v>
                </c:pt>
                <c:pt idx="99">
                  <c:v>45632</c:v>
                </c:pt>
                <c:pt idx="100">
                  <c:v>45635</c:v>
                </c:pt>
                <c:pt idx="101">
                  <c:v>45636</c:v>
                </c:pt>
                <c:pt idx="102">
                  <c:v>45637</c:v>
                </c:pt>
                <c:pt idx="103">
                  <c:v>45638</c:v>
                </c:pt>
                <c:pt idx="104">
                  <c:v>45639</c:v>
                </c:pt>
                <c:pt idx="105">
                  <c:v>45642</c:v>
                </c:pt>
                <c:pt idx="106">
                  <c:v>45643</c:v>
                </c:pt>
                <c:pt idx="107">
                  <c:v>45644</c:v>
                </c:pt>
                <c:pt idx="108">
                  <c:v>45645</c:v>
                </c:pt>
                <c:pt idx="109">
                  <c:v>45646</c:v>
                </c:pt>
                <c:pt idx="110">
                  <c:v>45649</c:v>
                </c:pt>
                <c:pt idx="111">
                  <c:v>45650</c:v>
                </c:pt>
                <c:pt idx="112">
                  <c:v>45652</c:v>
                </c:pt>
                <c:pt idx="113">
                  <c:v>45653</c:v>
                </c:pt>
                <c:pt idx="114">
                  <c:v>45656</c:v>
                </c:pt>
                <c:pt idx="115">
                  <c:v>45657</c:v>
                </c:pt>
                <c:pt idx="116">
                  <c:v>45659</c:v>
                </c:pt>
                <c:pt idx="117">
                  <c:v>45660</c:v>
                </c:pt>
                <c:pt idx="118">
                  <c:v>45663</c:v>
                </c:pt>
                <c:pt idx="119">
                  <c:v>45664</c:v>
                </c:pt>
                <c:pt idx="120">
                  <c:v>45665</c:v>
                </c:pt>
                <c:pt idx="121">
                  <c:v>45667</c:v>
                </c:pt>
                <c:pt idx="122">
                  <c:v>45670</c:v>
                </c:pt>
                <c:pt idx="123">
                  <c:v>45671</c:v>
                </c:pt>
                <c:pt idx="124">
                  <c:v>45672</c:v>
                </c:pt>
                <c:pt idx="125">
                  <c:v>45673</c:v>
                </c:pt>
                <c:pt idx="126">
                  <c:v>45674</c:v>
                </c:pt>
                <c:pt idx="127">
                  <c:v>45678</c:v>
                </c:pt>
                <c:pt idx="128">
                  <c:v>45679</c:v>
                </c:pt>
                <c:pt idx="129">
                  <c:v>45680</c:v>
                </c:pt>
                <c:pt idx="130">
                  <c:v>45681</c:v>
                </c:pt>
                <c:pt idx="131">
                  <c:v>45684</c:v>
                </c:pt>
                <c:pt idx="132">
                  <c:v>45685</c:v>
                </c:pt>
                <c:pt idx="133">
                  <c:v>45686</c:v>
                </c:pt>
                <c:pt idx="134">
                  <c:v>45687</c:v>
                </c:pt>
                <c:pt idx="135">
                  <c:v>45688</c:v>
                </c:pt>
                <c:pt idx="136">
                  <c:v>45691</c:v>
                </c:pt>
                <c:pt idx="137">
                  <c:v>45692</c:v>
                </c:pt>
                <c:pt idx="138">
                  <c:v>45693</c:v>
                </c:pt>
                <c:pt idx="139">
                  <c:v>45694</c:v>
                </c:pt>
                <c:pt idx="140">
                  <c:v>45695</c:v>
                </c:pt>
                <c:pt idx="141">
                  <c:v>45698</c:v>
                </c:pt>
                <c:pt idx="142">
                  <c:v>45699</c:v>
                </c:pt>
                <c:pt idx="143">
                  <c:v>45700</c:v>
                </c:pt>
                <c:pt idx="144">
                  <c:v>45701</c:v>
                </c:pt>
                <c:pt idx="145">
                  <c:v>45702</c:v>
                </c:pt>
                <c:pt idx="146">
                  <c:v>45706</c:v>
                </c:pt>
                <c:pt idx="147">
                  <c:v>45707</c:v>
                </c:pt>
                <c:pt idx="148">
                  <c:v>45708</c:v>
                </c:pt>
                <c:pt idx="149">
                  <c:v>45709</c:v>
                </c:pt>
                <c:pt idx="150">
                  <c:v>45712</c:v>
                </c:pt>
                <c:pt idx="151">
                  <c:v>45713</c:v>
                </c:pt>
                <c:pt idx="152">
                  <c:v>45714</c:v>
                </c:pt>
                <c:pt idx="153">
                  <c:v>45715</c:v>
                </c:pt>
                <c:pt idx="154">
                  <c:v>45716</c:v>
                </c:pt>
                <c:pt idx="155">
                  <c:v>45719</c:v>
                </c:pt>
                <c:pt idx="156">
                  <c:v>45720</c:v>
                </c:pt>
                <c:pt idx="157">
                  <c:v>45721</c:v>
                </c:pt>
                <c:pt idx="158">
                  <c:v>45722</c:v>
                </c:pt>
                <c:pt idx="159">
                  <c:v>45723</c:v>
                </c:pt>
                <c:pt idx="160">
                  <c:v>45726</c:v>
                </c:pt>
                <c:pt idx="161">
                  <c:v>45727</c:v>
                </c:pt>
                <c:pt idx="162">
                  <c:v>45728</c:v>
                </c:pt>
                <c:pt idx="163">
                  <c:v>45729</c:v>
                </c:pt>
                <c:pt idx="164">
                  <c:v>45730</c:v>
                </c:pt>
                <c:pt idx="165">
                  <c:v>45733</c:v>
                </c:pt>
                <c:pt idx="166">
                  <c:v>45734</c:v>
                </c:pt>
                <c:pt idx="167">
                  <c:v>45735</c:v>
                </c:pt>
                <c:pt idx="168">
                  <c:v>45736</c:v>
                </c:pt>
                <c:pt idx="169">
                  <c:v>45737</c:v>
                </c:pt>
                <c:pt idx="170">
                  <c:v>45740</c:v>
                </c:pt>
                <c:pt idx="171">
                  <c:v>45741</c:v>
                </c:pt>
                <c:pt idx="172">
                  <c:v>45742</c:v>
                </c:pt>
                <c:pt idx="173">
                  <c:v>45743</c:v>
                </c:pt>
                <c:pt idx="174">
                  <c:v>45744</c:v>
                </c:pt>
                <c:pt idx="175">
                  <c:v>45747</c:v>
                </c:pt>
                <c:pt idx="176">
                  <c:v>45748</c:v>
                </c:pt>
                <c:pt idx="177">
                  <c:v>45749</c:v>
                </c:pt>
                <c:pt idx="178">
                  <c:v>45750</c:v>
                </c:pt>
                <c:pt idx="179">
                  <c:v>45751</c:v>
                </c:pt>
                <c:pt idx="180">
                  <c:v>45754</c:v>
                </c:pt>
                <c:pt idx="181">
                  <c:v>45755</c:v>
                </c:pt>
                <c:pt idx="182">
                  <c:v>45756</c:v>
                </c:pt>
                <c:pt idx="183">
                  <c:v>45757</c:v>
                </c:pt>
                <c:pt idx="184">
                  <c:v>45758</c:v>
                </c:pt>
                <c:pt idx="185">
                  <c:v>45761</c:v>
                </c:pt>
                <c:pt idx="186">
                  <c:v>45762</c:v>
                </c:pt>
                <c:pt idx="187">
                  <c:v>45763</c:v>
                </c:pt>
                <c:pt idx="188">
                  <c:v>45764</c:v>
                </c:pt>
                <c:pt idx="189">
                  <c:v>45768</c:v>
                </c:pt>
                <c:pt idx="190">
                  <c:v>45769</c:v>
                </c:pt>
                <c:pt idx="191">
                  <c:v>45770</c:v>
                </c:pt>
                <c:pt idx="192">
                  <c:v>45771</c:v>
                </c:pt>
                <c:pt idx="193">
                  <c:v>45772</c:v>
                </c:pt>
                <c:pt idx="194">
                  <c:v>45775</c:v>
                </c:pt>
                <c:pt idx="195">
                  <c:v>45776</c:v>
                </c:pt>
                <c:pt idx="196">
                  <c:v>45777</c:v>
                </c:pt>
                <c:pt idx="197">
                  <c:v>45778</c:v>
                </c:pt>
                <c:pt idx="198">
                  <c:v>45779</c:v>
                </c:pt>
                <c:pt idx="199">
                  <c:v>45782</c:v>
                </c:pt>
                <c:pt idx="200">
                  <c:v>45783</c:v>
                </c:pt>
                <c:pt idx="201">
                  <c:v>45784</c:v>
                </c:pt>
                <c:pt idx="202">
                  <c:v>45785</c:v>
                </c:pt>
                <c:pt idx="203">
                  <c:v>45786</c:v>
                </c:pt>
                <c:pt idx="204">
                  <c:v>45789</c:v>
                </c:pt>
                <c:pt idx="205">
                  <c:v>45790</c:v>
                </c:pt>
                <c:pt idx="206">
                  <c:v>45791</c:v>
                </c:pt>
                <c:pt idx="207">
                  <c:v>45792</c:v>
                </c:pt>
                <c:pt idx="208">
                  <c:v>45793</c:v>
                </c:pt>
                <c:pt idx="209">
                  <c:v>45796</c:v>
                </c:pt>
                <c:pt idx="210">
                  <c:v>45797</c:v>
                </c:pt>
                <c:pt idx="211">
                  <c:v>45798</c:v>
                </c:pt>
                <c:pt idx="212">
                  <c:v>45799</c:v>
                </c:pt>
                <c:pt idx="213">
                  <c:v>45800</c:v>
                </c:pt>
                <c:pt idx="214">
                  <c:v>45804</c:v>
                </c:pt>
                <c:pt idx="215">
                  <c:v>45805</c:v>
                </c:pt>
                <c:pt idx="216">
                  <c:v>45806</c:v>
                </c:pt>
                <c:pt idx="217">
                  <c:v>45807</c:v>
                </c:pt>
                <c:pt idx="218">
                  <c:v>45810</c:v>
                </c:pt>
                <c:pt idx="219">
                  <c:v>45811</c:v>
                </c:pt>
                <c:pt idx="220">
                  <c:v>45812</c:v>
                </c:pt>
                <c:pt idx="221">
                  <c:v>45813</c:v>
                </c:pt>
                <c:pt idx="222">
                  <c:v>45814</c:v>
                </c:pt>
                <c:pt idx="223">
                  <c:v>45817</c:v>
                </c:pt>
                <c:pt idx="224">
                  <c:v>45818</c:v>
                </c:pt>
                <c:pt idx="225">
                  <c:v>45819</c:v>
                </c:pt>
                <c:pt idx="226">
                  <c:v>45820</c:v>
                </c:pt>
                <c:pt idx="227">
                  <c:v>45821</c:v>
                </c:pt>
                <c:pt idx="228">
                  <c:v>45824</c:v>
                </c:pt>
                <c:pt idx="229">
                  <c:v>45825</c:v>
                </c:pt>
                <c:pt idx="230">
                  <c:v>45826</c:v>
                </c:pt>
                <c:pt idx="231">
                  <c:v>45828</c:v>
                </c:pt>
                <c:pt idx="232">
                  <c:v>45831</c:v>
                </c:pt>
                <c:pt idx="233">
                  <c:v>45832</c:v>
                </c:pt>
                <c:pt idx="234">
                  <c:v>45833</c:v>
                </c:pt>
                <c:pt idx="235">
                  <c:v>45834</c:v>
                </c:pt>
                <c:pt idx="236">
                  <c:v>45835</c:v>
                </c:pt>
                <c:pt idx="237">
                  <c:v>45838</c:v>
                </c:pt>
                <c:pt idx="238">
                  <c:v>45839</c:v>
                </c:pt>
                <c:pt idx="239">
                  <c:v>45840</c:v>
                </c:pt>
                <c:pt idx="240">
                  <c:v>45841</c:v>
                </c:pt>
                <c:pt idx="241">
                  <c:v>45845</c:v>
                </c:pt>
                <c:pt idx="242">
                  <c:v>45846</c:v>
                </c:pt>
                <c:pt idx="243">
                  <c:v>45847</c:v>
                </c:pt>
                <c:pt idx="244">
                  <c:v>45848</c:v>
                </c:pt>
                <c:pt idx="245">
                  <c:v>45849</c:v>
                </c:pt>
                <c:pt idx="246">
                  <c:v>45852</c:v>
                </c:pt>
                <c:pt idx="247">
                  <c:v>45853</c:v>
                </c:pt>
                <c:pt idx="248">
                  <c:v>45854</c:v>
                </c:pt>
                <c:pt idx="249">
                  <c:v>45855</c:v>
                </c:pt>
                <c:pt idx="250">
                  <c:v>45856</c:v>
                </c:pt>
                <c:pt idx="251">
                  <c:v>45859</c:v>
                </c:pt>
                <c:pt idx="252">
                  <c:v>45860</c:v>
                </c:pt>
                <c:pt idx="253">
                  <c:v>45861</c:v>
                </c:pt>
                <c:pt idx="254">
                  <c:v>45862</c:v>
                </c:pt>
                <c:pt idx="255">
                  <c:v>45863</c:v>
                </c:pt>
                <c:pt idx="256">
                  <c:v>45866</c:v>
                </c:pt>
              </c:numCache>
            </c:numRef>
          </c:cat>
          <c:val>
            <c:numRef>
              <c:f>Testing!$B$65:$B$321</c:f>
              <c:numCache>
                <c:formatCode>General</c:formatCode>
                <c:ptCount val="257"/>
                <c:pt idx="0">
                  <c:v>5544.58984375</c:v>
                </c:pt>
                <c:pt idx="1">
                  <c:v>5505</c:v>
                </c:pt>
                <c:pt idx="2">
                  <c:v>5564.41015625</c:v>
                </c:pt>
                <c:pt idx="3">
                  <c:v>5555.740234375</c:v>
                </c:pt>
                <c:pt idx="4">
                  <c:v>5427.1298828125</c:v>
                </c:pt>
                <c:pt idx="5">
                  <c:v>5399.22021484375</c:v>
                </c:pt>
                <c:pt idx="6">
                  <c:v>5459.10009765625</c:v>
                </c:pt>
                <c:pt idx="7">
                  <c:v>5463.5400390625</c:v>
                </c:pt>
                <c:pt idx="8">
                  <c:v>5436.43994140625</c:v>
                </c:pt>
                <c:pt idx="9">
                  <c:v>5522.2998046875</c:v>
                </c:pt>
                <c:pt idx="10">
                  <c:v>5446.68017578125</c:v>
                </c:pt>
                <c:pt idx="11">
                  <c:v>5346.56005859375</c:v>
                </c:pt>
                <c:pt idx="12">
                  <c:v>5186.330078125</c:v>
                </c:pt>
                <c:pt idx="13">
                  <c:v>5240.02978515625</c:v>
                </c:pt>
                <c:pt idx="14">
                  <c:v>5199.5</c:v>
                </c:pt>
                <c:pt idx="15">
                  <c:v>5319.31005859375</c:v>
                </c:pt>
                <c:pt idx="16">
                  <c:v>5344.16015625</c:v>
                </c:pt>
                <c:pt idx="17">
                  <c:v>5344.39013671875</c:v>
                </c:pt>
                <c:pt idx="18">
                  <c:v>5434.43017578125</c:v>
                </c:pt>
                <c:pt idx="19">
                  <c:v>5455.2099609375</c:v>
                </c:pt>
                <c:pt idx="20">
                  <c:v>5543.22021484375</c:v>
                </c:pt>
                <c:pt idx="21">
                  <c:v>5554.25</c:v>
                </c:pt>
                <c:pt idx="22">
                  <c:v>5608.25</c:v>
                </c:pt>
                <c:pt idx="23">
                  <c:v>5597.1201171875</c:v>
                </c:pt>
                <c:pt idx="24">
                  <c:v>5620.85009765625</c:v>
                </c:pt>
                <c:pt idx="25">
                  <c:v>5570.64013671875</c:v>
                </c:pt>
                <c:pt idx="26">
                  <c:v>5634.60986328125</c:v>
                </c:pt>
                <c:pt idx="27">
                  <c:v>5616.83984375</c:v>
                </c:pt>
                <c:pt idx="28">
                  <c:v>5625.7998046875</c:v>
                </c:pt>
                <c:pt idx="29">
                  <c:v>5592.18017578125</c:v>
                </c:pt>
                <c:pt idx="30">
                  <c:v>5591.9599609375</c:v>
                </c:pt>
                <c:pt idx="31">
                  <c:v>5648.39990234375</c:v>
                </c:pt>
                <c:pt idx="32">
                  <c:v>5528.93017578125</c:v>
                </c:pt>
                <c:pt idx="33">
                  <c:v>5520.06982421875</c:v>
                </c:pt>
                <c:pt idx="34">
                  <c:v>5503.41015625</c:v>
                </c:pt>
                <c:pt idx="35">
                  <c:v>5408.419921875</c:v>
                </c:pt>
                <c:pt idx="36">
                  <c:v>5471.0498046875</c:v>
                </c:pt>
                <c:pt idx="37">
                  <c:v>5495.52001953125</c:v>
                </c:pt>
                <c:pt idx="38">
                  <c:v>5554.1298828125</c:v>
                </c:pt>
                <c:pt idx="39">
                  <c:v>5595.759765625</c:v>
                </c:pt>
                <c:pt idx="40">
                  <c:v>5626.02001953125</c:v>
                </c:pt>
                <c:pt idx="41">
                  <c:v>5633.08984375</c:v>
                </c:pt>
                <c:pt idx="42">
                  <c:v>5634.580078125</c:v>
                </c:pt>
                <c:pt idx="43">
                  <c:v>5618.259765625</c:v>
                </c:pt>
                <c:pt idx="44">
                  <c:v>5713.64013671875</c:v>
                </c:pt>
                <c:pt idx="45">
                  <c:v>5702.5498046875</c:v>
                </c:pt>
                <c:pt idx="46">
                  <c:v>5718.56982421875</c:v>
                </c:pt>
                <c:pt idx="47">
                  <c:v>5732.93017578125</c:v>
                </c:pt>
                <c:pt idx="48">
                  <c:v>5722.259765625</c:v>
                </c:pt>
                <c:pt idx="49">
                  <c:v>5745.3701171875</c:v>
                </c:pt>
                <c:pt idx="50">
                  <c:v>5738.169921875</c:v>
                </c:pt>
                <c:pt idx="51">
                  <c:v>5762.47998046875</c:v>
                </c:pt>
                <c:pt idx="52">
                  <c:v>5708.75</c:v>
                </c:pt>
                <c:pt idx="53">
                  <c:v>5709.5400390625</c:v>
                </c:pt>
                <c:pt idx="54">
                  <c:v>5699.93994140625</c:v>
                </c:pt>
                <c:pt idx="55">
                  <c:v>5751.06982421875</c:v>
                </c:pt>
                <c:pt idx="56">
                  <c:v>5695.93994140625</c:v>
                </c:pt>
                <c:pt idx="57">
                  <c:v>5751.1298828125</c:v>
                </c:pt>
                <c:pt idx="58">
                  <c:v>5792.0400390625</c:v>
                </c:pt>
                <c:pt idx="59">
                  <c:v>5780.0498046875</c:v>
                </c:pt>
                <c:pt idx="60">
                  <c:v>5815.02978515625</c:v>
                </c:pt>
                <c:pt idx="61">
                  <c:v>5859.85009765625</c:v>
                </c:pt>
                <c:pt idx="62">
                  <c:v>5815.259765625</c:v>
                </c:pt>
                <c:pt idx="63">
                  <c:v>5842.47021484375</c:v>
                </c:pt>
                <c:pt idx="64">
                  <c:v>5841.47021484375</c:v>
                </c:pt>
                <c:pt idx="65">
                  <c:v>5864.669921875</c:v>
                </c:pt>
                <c:pt idx="66">
                  <c:v>5853.97998046875</c:v>
                </c:pt>
                <c:pt idx="67">
                  <c:v>5851.2001953125</c:v>
                </c:pt>
                <c:pt idx="68">
                  <c:v>5797.419921875</c:v>
                </c:pt>
                <c:pt idx="69">
                  <c:v>5809.85986328125</c:v>
                </c:pt>
                <c:pt idx="70">
                  <c:v>5808.1201171875</c:v>
                </c:pt>
                <c:pt idx="71">
                  <c:v>5823.52001953125</c:v>
                </c:pt>
                <c:pt idx="72">
                  <c:v>5832.919921875</c:v>
                </c:pt>
                <c:pt idx="73">
                  <c:v>5813.669921875</c:v>
                </c:pt>
                <c:pt idx="74">
                  <c:v>5705.4501953125</c:v>
                </c:pt>
                <c:pt idx="75">
                  <c:v>5728.7998046875</c:v>
                </c:pt>
                <c:pt idx="76">
                  <c:v>5712.68994140625</c:v>
                </c:pt>
                <c:pt idx="77">
                  <c:v>5782.759765625</c:v>
                </c:pt>
                <c:pt idx="78">
                  <c:v>5929.0400390625</c:v>
                </c:pt>
                <c:pt idx="79">
                  <c:v>5973.10009765625</c:v>
                </c:pt>
                <c:pt idx="80">
                  <c:v>5995.5400390625</c:v>
                </c:pt>
                <c:pt idx="81">
                  <c:v>6001.35009765625</c:v>
                </c:pt>
                <c:pt idx="82">
                  <c:v>5983.990234375</c:v>
                </c:pt>
                <c:pt idx="83">
                  <c:v>5985.3798828125</c:v>
                </c:pt>
                <c:pt idx="84">
                  <c:v>5949.169921875</c:v>
                </c:pt>
                <c:pt idx="85">
                  <c:v>5870.6201171875</c:v>
                </c:pt>
                <c:pt idx="86">
                  <c:v>5893.6201171875</c:v>
                </c:pt>
                <c:pt idx="87">
                  <c:v>5916.97998046875</c:v>
                </c:pt>
                <c:pt idx="88">
                  <c:v>5917.10986328125</c:v>
                </c:pt>
                <c:pt idx="89">
                  <c:v>5948.7099609375</c:v>
                </c:pt>
                <c:pt idx="90">
                  <c:v>5969.33984375</c:v>
                </c:pt>
                <c:pt idx="91">
                  <c:v>5987.3701171875</c:v>
                </c:pt>
                <c:pt idx="92">
                  <c:v>6021.6298828125</c:v>
                </c:pt>
                <c:pt idx="93">
                  <c:v>5998.740234375</c:v>
                </c:pt>
                <c:pt idx="94">
                  <c:v>6032.3798828125</c:v>
                </c:pt>
                <c:pt idx="95">
                  <c:v>6047.14990234375</c:v>
                </c:pt>
                <c:pt idx="96">
                  <c:v>6049.8798828125</c:v>
                </c:pt>
                <c:pt idx="97">
                  <c:v>6086.490234375</c:v>
                </c:pt>
                <c:pt idx="98">
                  <c:v>6075.10986328125</c:v>
                </c:pt>
                <c:pt idx="99">
                  <c:v>6090.27001953125</c:v>
                </c:pt>
                <c:pt idx="100">
                  <c:v>6052.85009765625</c:v>
                </c:pt>
                <c:pt idx="101">
                  <c:v>6034.91015625</c:v>
                </c:pt>
                <c:pt idx="102">
                  <c:v>6084.18994140625</c:v>
                </c:pt>
                <c:pt idx="103">
                  <c:v>6051.25</c:v>
                </c:pt>
                <c:pt idx="104">
                  <c:v>6051.08984375</c:v>
                </c:pt>
                <c:pt idx="105">
                  <c:v>6074.080078125</c:v>
                </c:pt>
                <c:pt idx="106">
                  <c:v>6050.60986328125</c:v>
                </c:pt>
                <c:pt idx="107">
                  <c:v>5872.16015625</c:v>
                </c:pt>
                <c:pt idx="108">
                  <c:v>5867.080078125</c:v>
                </c:pt>
                <c:pt idx="109">
                  <c:v>5930.85009765625</c:v>
                </c:pt>
                <c:pt idx="110">
                  <c:v>5974.06982421875</c:v>
                </c:pt>
                <c:pt idx="111">
                  <c:v>6040.0400390625</c:v>
                </c:pt>
                <c:pt idx="112">
                  <c:v>6037.58984375</c:v>
                </c:pt>
                <c:pt idx="113">
                  <c:v>5970.83984375</c:v>
                </c:pt>
                <c:pt idx="114">
                  <c:v>5906.93994140625</c:v>
                </c:pt>
                <c:pt idx="115">
                  <c:v>5881.6298828125</c:v>
                </c:pt>
                <c:pt idx="116">
                  <c:v>5868.5498046875</c:v>
                </c:pt>
                <c:pt idx="117">
                  <c:v>5942.47021484375</c:v>
                </c:pt>
                <c:pt idx="118">
                  <c:v>5975.3798828125</c:v>
                </c:pt>
                <c:pt idx="119">
                  <c:v>5909.02978515625</c:v>
                </c:pt>
                <c:pt idx="120">
                  <c:v>5918.25</c:v>
                </c:pt>
                <c:pt idx="121">
                  <c:v>5827.0400390625</c:v>
                </c:pt>
                <c:pt idx="122">
                  <c:v>5836.22021484375</c:v>
                </c:pt>
                <c:pt idx="123">
                  <c:v>5842.91015625</c:v>
                </c:pt>
                <c:pt idx="124">
                  <c:v>5949.91015625</c:v>
                </c:pt>
                <c:pt idx="125">
                  <c:v>5937.33984375</c:v>
                </c:pt>
                <c:pt idx="126">
                  <c:v>5996.66015625</c:v>
                </c:pt>
                <c:pt idx="127">
                  <c:v>6049.240234375</c:v>
                </c:pt>
                <c:pt idx="128">
                  <c:v>6086.3701171875</c:v>
                </c:pt>
                <c:pt idx="129">
                  <c:v>6118.7099609375</c:v>
                </c:pt>
                <c:pt idx="130">
                  <c:v>6101.240234375</c:v>
                </c:pt>
                <c:pt idx="131">
                  <c:v>6012.27978515625</c:v>
                </c:pt>
                <c:pt idx="132">
                  <c:v>6067.7001953125</c:v>
                </c:pt>
                <c:pt idx="133">
                  <c:v>6039.31005859375</c:v>
                </c:pt>
                <c:pt idx="134">
                  <c:v>6071.169921875</c:v>
                </c:pt>
                <c:pt idx="135">
                  <c:v>6040.52978515625</c:v>
                </c:pt>
                <c:pt idx="136">
                  <c:v>5994.56982421875</c:v>
                </c:pt>
                <c:pt idx="137">
                  <c:v>6037.8798828125</c:v>
                </c:pt>
                <c:pt idx="138">
                  <c:v>6061.47998046875</c:v>
                </c:pt>
                <c:pt idx="139">
                  <c:v>6083.56982421875</c:v>
                </c:pt>
                <c:pt idx="140">
                  <c:v>6025.990234375</c:v>
                </c:pt>
                <c:pt idx="141">
                  <c:v>6066.43994140625</c:v>
                </c:pt>
                <c:pt idx="142">
                  <c:v>6068.5</c:v>
                </c:pt>
                <c:pt idx="143">
                  <c:v>6051.97021484375</c:v>
                </c:pt>
                <c:pt idx="144">
                  <c:v>6115.06982421875</c:v>
                </c:pt>
                <c:pt idx="145">
                  <c:v>6114.6298828125</c:v>
                </c:pt>
                <c:pt idx="146">
                  <c:v>6129.580078125</c:v>
                </c:pt>
                <c:pt idx="147">
                  <c:v>6144.14990234375</c:v>
                </c:pt>
                <c:pt idx="148">
                  <c:v>6117.52001953125</c:v>
                </c:pt>
                <c:pt idx="149">
                  <c:v>6013.1298828125</c:v>
                </c:pt>
                <c:pt idx="150">
                  <c:v>5983.25</c:v>
                </c:pt>
                <c:pt idx="151">
                  <c:v>5955.25</c:v>
                </c:pt>
                <c:pt idx="152">
                  <c:v>5956.06005859375</c:v>
                </c:pt>
                <c:pt idx="153">
                  <c:v>5861.56982421875</c:v>
                </c:pt>
                <c:pt idx="154">
                  <c:v>5954.5</c:v>
                </c:pt>
                <c:pt idx="155">
                  <c:v>5849.72021484375</c:v>
                </c:pt>
                <c:pt idx="156">
                  <c:v>5778.14990234375</c:v>
                </c:pt>
                <c:pt idx="157">
                  <c:v>5842.6298828125</c:v>
                </c:pt>
                <c:pt idx="158">
                  <c:v>5738.52001953125</c:v>
                </c:pt>
                <c:pt idx="159">
                  <c:v>5770.2001953125</c:v>
                </c:pt>
                <c:pt idx="160">
                  <c:v>5614.56005859375</c:v>
                </c:pt>
                <c:pt idx="161">
                  <c:v>5572.06982421875</c:v>
                </c:pt>
                <c:pt idx="162">
                  <c:v>5599.2998046875</c:v>
                </c:pt>
                <c:pt idx="163">
                  <c:v>5521.52001953125</c:v>
                </c:pt>
                <c:pt idx="164">
                  <c:v>5638.93994140625</c:v>
                </c:pt>
                <c:pt idx="165">
                  <c:v>5675.1201171875</c:v>
                </c:pt>
                <c:pt idx="166">
                  <c:v>5614.66015625</c:v>
                </c:pt>
                <c:pt idx="167">
                  <c:v>5675.2900390625</c:v>
                </c:pt>
                <c:pt idx="168">
                  <c:v>5662.89013671875</c:v>
                </c:pt>
                <c:pt idx="169">
                  <c:v>5667.56005859375</c:v>
                </c:pt>
                <c:pt idx="170">
                  <c:v>5767.56982421875</c:v>
                </c:pt>
                <c:pt idx="171">
                  <c:v>5776.64990234375</c:v>
                </c:pt>
                <c:pt idx="172">
                  <c:v>5712.2001953125</c:v>
                </c:pt>
                <c:pt idx="173">
                  <c:v>5693.31005859375</c:v>
                </c:pt>
                <c:pt idx="174">
                  <c:v>5580.93994140625</c:v>
                </c:pt>
                <c:pt idx="175">
                  <c:v>5611.85009765625</c:v>
                </c:pt>
                <c:pt idx="176">
                  <c:v>5633.06982421875</c:v>
                </c:pt>
                <c:pt idx="177">
                  <c:v>5670.97021484375</c:v>
                </c:pt>
                <c:pt idx="178">
                  <c:v>5396.52001953125</c:v>
                </c:pt>
                <c:pt idx="179">
                  <c:v>5074.080078125</c:v>
                </c:pt>
                <c:pt idx="180">
                  <c:v>5062.25</c:v>
                </c:pt>
                <c:pt idx="181">
                  <c:v>4982.77001953125</c:v>
                </c:pt>
                <c:pt idx="182">
                  <c:v>5456.89990234375</c:v>
                </c:pt>
                <c:pt idx="183">
                  <c:v>5268.0498046875</c:v>
                </c:pt>
                <c:pt idx="184">
                  <c:v>5363.35986328125</c:v>
                </c:pt>
                <c:pt idx="185">
                  <c:v>5405.97021484375</c:v>
                </c:pt>
                <c:pt idx="186">
                  <c:v>5396.6298828125</c:v>
                </c:pt>
                <c:pt idx="187">
                  <c:v>5275.7001953125</c:v>
                </c:pt>
                <c:pt idx="188">
                  <c:v>5282.7001953125</c:v>
                </c:pt>
                <c:pt idx="189">
                  <c:v>5158.2001953125</c:v>
                </c:pt>
                <c:pt idx="190">
                  <c:v>5287.759765625</c:v>
                </c:pt>
                <c:pt idx="191">
                  <c:v>5375.85986328125</c:v>
                </c:pt>
                <c:pt idx="192">
                  <c:v>5484.77001953125</c:v>
                </c:pt>
                <c:pt idx="193">
                  <c:v>5525.2099609375</c:v>
                </c:pt>
                <c:pt idx="194">
                  <c:v>5528.75</c:v>
                </c:pt>
                <c:pt idx="195">
                  <c:v>5560.830078125</c:v>
                </c:pt>
                <c:pt idx="196">
                  <c:v>5569.06005859375</c:v>
                </c:pt>
                <c:pt idx="197">
                  <c:v>5604.14013671875</c:v>
                </c:pt>
                <c:pt idx="198">
                  <c:v>5686.669921875</c:v>
                </c:pt>
                <c:pt idx="199">
                  <c:v>5650.3798828125</c:v>
                </c:pt>
                <c:pt idx="200">
                  <c:v>5606.91015625</c:v>
                </c:pt>
                <c:pt idx="201">
                  <c:v>5631.27978515625</c:v>
                </c:pt>
                <c:pt idx="202">
                  <c:v>5663.93994140625</c:v>
                </c:pt>
                <c:pt idx="203">
                  <c:v>5659.91015625</c:v>
                </c:pt>
                <c:pt idx="204">
                  <c:v>5844.18994140625</c:v>
                </c:pt>
                <c:pt idx="205">
                  <c:v>5886.5498046875</c:v>
                </c:pt>
                <c:pt idx="206">
                  <c:v>5892.580078125</c:v>
                </c:pt>
                <c:pt idx="207">
                  <c:v>5916.93017578125</c:v>
                </c:pt>
                <c:pt idx="208">
                  <c:v>5958.3798828125</c:v>
                </c:pt>
                <c:pt idx="209">
                  <c:v>5963.60009765625</c:v>
                </c:pt>
                <c:pt idx="210">
                  <c:v>5940.4599609375</c:v>
                </c:pt>
                <c:pt idx="211">
                  <c:v>5844.60986328125</c:v>
                </c:pt>
                <c:pt idx="212">
                  <c:v>5842.009765625</c:v>
                </c:pt>
                <c:pt idx="213">
                  <c:v>5802.81982421875</c:v>
                </c:pt>
                <c:pt idx="214">
                  <c:v>5921.5400390625</c:v>
                </c:pt>
                <c:pt idx="215">
                  <c:v>5888.5498046875</c:v>
                </c:pt>
                <c:pt idx="216">
                  <c:v>5912.169921875</c:v>
                </c:pt>
                <c:pt idx="217">
                  <c:v>5911.68994140625</c:v>
                </c:pt>
                <c:pt idx="218">
                  <c:v>5935.93994140625</c:v>
                </c:pt>
                <c:pt idx="219">
                  <c:v>5970.3701171875</c:v>
                </c:pt>
                <c:pt idx="220">
                  <c:v>5970.81005859375</c:v>
                </c:pt>
                <c:pt idx="221">
                  <c:v>5939.2998046875</c:v>
                </c:pt>
                <c:pt idx="222">
                  <c:v>6000.35986328125</c:v>
                </c:pt>
                <c:pt idx="223">
                  <c:v>6005.8798828125</c:v>
                </c:pt>
                <c:pt idx="224">
                  <c:v>6038.81005859375</c:v>
                </c:pt>
                <c:pt idx="225">
                  <c:v>6022.240234375</c:v>
                </c:pt>
                <c:pt idx="226">
                  <c:v>6045.259765625</c:v>
                </c:pt>
                <c:pt idx="227">
                  <c:v>5976.97021484375</c:v>
                </c:pt>
                <c:pt idx="228">
                  <c:v>6033.10986328125</c:v>
                </c:pt>
                <c:pt idx="229">
                  <c:v>5982.72021484375</c:v>
                </c:pt>
                <c:pt idx="230">
                  <c:v>5980.8701171875</c:v>
                </c:pt>
                <c:pt idx="231">
                  <c:v>5967.83984375</c:v>
                </c:pt>
                <c:pt idx="232">
                  <c:v>6025.169921875</c:v>
                </c:pt>
                <c:pt idx="233">
                  <c:v>6092.18017578125</c:v>
                </c:pt>
                <c:pt idx="234">
                  <c:v>6092.16015625</c:v>
                </c:pt>
                <c:pt idx="235">
                  <c:v>6141.02001953125</c:v>
                </c:pt>
                <c:pt idx="236">
                  <c:v>6173.06982421875</c:v>
                </c:pt>
                <c:pt idx="237">
                  <c:v>6204.9501953125</c:v>
                </c:pt>
                <c:pt idx="238">
                  <c:v>6198.009765625</c:v>
                </c:pt>
                <c:pt idx="239">
                  <c:v>6227.419921875</c:v>
                </c:pt>
                <c:pt idx="240">
                  <c:v>6279.35009765625</c:v>
                </c:pt>
                <c:pt idx="241">
                  <c:v>6229.97998046875</c:v>
                </c:pt>
                <c:pt idx="242">
                  <c:v>6225.52001953125</c:v>
                </c:pt>
                <c:pt idx="243">
                  <c:v>6263.259765625</c:v>
                </c:pt>
                <c:pt idx="244">
                  <c:v>6280.4599609375</c:v>
                </c:pt>
                <c:pt idx="245">
                  <c:v>6259.75</c:v>
                </c:pt>
                <c:pt idx="246">
                  <c:v>6268.56005859375</c:v>
                </c:pt>
                <c:pt idx="247">
                  <c:v>6243.759765625</c:v>
                </c:pt>
                <c:pt idx="248">
                  <c:v>6263.7001953125</c:v>
                </c:pt>
                <c:pt idx="249">
                  <c:v>6297.35986328125</c:v>
                </c:pt>
                <c:pt idx="250">
                  <c:v>6296.7900390625</c:v>
                </c:pt>
                <c:pt idx="251">
                  <c:v>6305.60009765625</c:v>
                </c:pt>
                <c:pt idx="252">
                  <c:v>6309.6201171875</c:v>
                </c:pt>
                <c:pt idx="253">
                  <c:v>6358.91015625</c:v>
                </c:pt>
                <c:pt idx="254">
                  <c:v>6363.35009765625</c:v>
                </c:pt>
                <c:pt idx="255">
                  <c:v>6388.64013671875</c:v>
                </c:pt>
                <c:pt idx="256">
                  <c:v>6389.77001953125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EA-4127-A79C-BCFBCEBF0F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8313104"/>
        <c:axId val="1758313584"/>
        <c:extLst>
          <c:ext xmlns:c15="http://schemas.microsoft.com/office/drawing/2012/chart" uri="{02D57815-91ED-43cb-92C2-25804820EDAC}">
            <c15:filteredLine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Testing!$D$2</c15:sqref>
                        </c15:formulaRef>
                      </c:ext>
                    </c:extLst>
                    <c:strCache>
                      <c:ptCount val="1"/>
                      <c:pt idx="0">
                        <c:v>training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Testing!$D$65:$D$320</c15:sqref>
                        </c15:formulaRef>
                      </c:ext>
                    </c:extLst>
                    <c:numCache>
                      <c:formatCode>General</c:formatCode>
                      <c:ptCount val="256"/>
                      <c:pt idx="0">
                        <c:v>5530.58984375</c:v>
                      </c:pt>
                      <c:pt idx="1">
                        <c:v>5519.0113002232147</c:v>
                      </c:pt>
                      <c:pt idx="2">
                        <c:v>5507.4327566964284</c:v>
                      </c:pt>
                      <c:pt idx="3">
                        <c:v>5495.8542131696431</c:v>
                      </c:pt>
                      <c:pt idx="4">
                        <c:v>5484.2756696428569</c:v>
                      </c:pt>
                      <c:pt idx="5">
                        <c:v>5472.6971261160716</c:v>
                      </c:pt>
                      <c:pt idx="6">
                        <c:v>5461.1185825892862</c:v>
                      </c:pt>
                      <c:pt idx="7">
                        <c:v>5449.5400390625</c:v>
                      </c:pt>
                      <c:pt idx="8">
                        <c:v>5437.9614955357147</c:v>
                      </c:pt>
                      <c:pt idx="9">
                        <c:v>5513.2034505206748</c:v>
                      </c:pt>
                      <c:pt idx="10">
                        <c:v>5432.68017578125</c:v>
                      </c:pt>
                      <c:pt idx="11">
                        <c:v>5352.1569010419998</c:v>
                      </c:pt>
                      <c:pt idx="12">
                        <c:v>5271.6336263027342</c:v>
                      </c:pt>
                      <c:pt idx="13">
                        <c:v>5191.110351562771</c:v>
                      </c:pt>
                      <c:pt idx="14">
                        <c:v>5237.460286458534</c:v>
                      </c:pt>
                      <c:pt idx="15">
                        <c:v>5283.8102213542979</c:v>
                      </c:pt>
                      <c:pt idx="16">
                        <c:v>5330.16015625</c:v>
                      </c:pt>
                      <c:pt idx="17">
                        <c:v>5376.5100911467553</c:v>
                      </c:pt>
                      <c:pt idx="18">
                        <c:v>5422.8600260434505</c:v>
                      </c:pt>
                      <c:pt idx="19">
                        <c:v>5469.2099609375</c:v>
                      </c:pt>
                      <c:pt idx="20">
                        <c:v>5515.5598958349765</c:v>
                      </c:pt>
                      <c:pt idx="21">
                        <c:v>5561.9098307298091</c:v>
                      </c:pt>
                      <c:pt idx="22">
                        <c:v>5608.2597656246407</c:v>
                      </c:pt>
                      <c:pt idx="23">
                        <c:v>5654.609700521336</c:v>
                      </c:pt>
                      <c:pt idx="24">
                        <c:v>5641.8714463993174</c:v>
                      </c:pt>
                      <c:pt idx="25">
                        <c:v>5629.1331922758354</c:v>
                      </c:pt>
                      <c:pt idx="26">
                        <c:v>5616.3949381504917</c:v>
                      </c:pt>
                      <c:pt idx="27">
                        <c:v>5603.6566840270098</c:v>
                      </c:pt>
                      <c:pt idx="28">
                        <c:v>5590.9184299072531</c:v>
                      </c:pt>
                      <c:pt idx="29">
                        <c:v>5578.1801757800467</c:v>
                      </c:pt>
                      <c:pt idx="30">
                        <c:v>5565.4419216602901</c:v>
                      </c:pt>
                      <c:pt idx="31">
                        <c:v>5552.7036675330828</c:v>
                      </c:pt>
                      <c:pt idx="32">
                        <c:v>5539.9654134133261</c:v>
                      </c:pt>
                      <c:pt idx="33">
                        <c:v>5527.2271592861189</c:v>
                      </c:pt>
                      <c:pt idx="34">
                        <c:v>5514.4889051663631</c:v>
                      </c:pt>
                      <c:pt idx="35">
                        <c:v>5501.7506510428811</c:v>
                      </c:pt>
                      <c:pt idx="36">
                        <c:v>5489.0123969194001</c:v>
                      </c:pt>
                      <c:pt idx="37">
                        <c:v>5516.5108241790213</c:v>
                      </c:pt>
                      <c:pt idx="38">
                        <c:v>5544.0092514423677</c:v>
                      </c:pt>
                      <c:pt idx="39">
                        <c:v>5571.5076787057133</c:v>
                      </c:pt>
                      <c:pt idx="40">
                        <c:v>5599.0061059653353</c:v>
                      </c:pt>
                      <c:pt idx="41">
                        <c:v>5626.5045332286827</c:v>
                      </c:pt>
                      <c:pt idx="42">
                        <c:v>5654.0029604920292</c:v>
                      </c:pt>
                      <c:pt idx="43">
                        <c:v>5681.5013877516512</c:v>
                      </c:pt>
                      <c:pt idx="44">
                        <c:v>5689.1908665763831</c:v>
                      </c:pt>
                      <c:pt idx="45">
                        <c:v>5696.8803454011149</c:v>
                      </c:pt>
                      <c:pt idx="46">
                        <c:v>5704.5698242258459</c:v>
                      </c:pt>
                      <c:pt idx="47">
                        <c:v>5712.2593030505786</c:v>
                      </c:pt>
                      <c:pt idx="48">
                        <c:v>5719.9487818753114</c:v>
                      </c:pt>
                      <c:pt idx="49">
                        <c:v>5727.6382607000432</c:v>
                      </c:pt>
                      <c:pt idx="50">
                        <c:v>5735.327739524776</c:v>
                      </c:pt>
                      <c:pt idx="51">
                        <c:v>5743.0172183495069</c:v>
                      </c:pt>
                      <c:pt idx="52">
                        <c:v>5750.7066971667891</c:v>
                      </c:pt>
                      <c:pt idx="53">
                        <c:v>5758.3961759840713</c:v>
                      </c:pt>
                      <c:pt idx="54">
                        <c:v>5766.0856548237034</c:v>
                      </c:pt>
                      <c:pt idx="55">
                        <c:v>5773.7751336409856</c:v>
                      </c:pt>
                      <c:pt idx="56">
                        <c:v>5781.4646124582669</c:v>
                      </c:pt>
                      <c:pt idx="57">
                        <c:v>5789.1540912904493</c:v>
                      </c:pt>
                      <c:pt idx="58">
                        <c:v>5796.8435701077296</c:v>
                      </c:pt>
                      <c:pt idx="59">
                        <c:v>5804.5330489250127</c:v>
                      </c:pt>
                      <c:pt idx="60">
                        <c:v>5812.2225277720954</c:v>
                      </c:pt>
                      <c:pt idx="61">
                        <c:v>5819.9120065893776</c:v>
                      </c:pt>
                      <c:pt idx="62">
                        <c:v>5827.6014854066598</c:v>
                      </c:pt>
                      <c:pt idx="63">
                        <c:v>5835.2909642313916</c:v>
                      </c:pt>
                      <c:pt idx="64">
                        <c:v>5842.9804430561235</c:v>
                      </c:pt>
                      <c:pt idx="65">
                        <c:v>5850.6699218808553</c:v>
                      </c:pt>
                      <c:pt idx="66">
                        <c:v>5839.3990145709031</c:v>
                      </c:pt>
                      <c:pt idx="67">
                        <c:v>5828.1281072460497</c:v>
                      </c:pt>
                      <c:pt idx="68">
                        <c:v>5816.8571999211972</c:v>
                      </c:pt>
                      <c:pt idx="69">
                        <c:v>5805.5862926186965</c:v>
                      </c:pt>
                      <c:pt idx="70">
                        <c:v>5794.3153853012927</c:v>
                      </c:pt>
                      <c:pt idx="71">
                        <c:v>5783.0444779764402</c:v>
                      </c:pt>
                      <c:pt idx="72">
                        <c:v>5771.7735706590374</c:v>
                      </c:pt>
                      <c:pt idx="73">
                        <c:v>5760.5026633416346</c:v>
                      </c:pt>
                      <c:pt idx="74">
                        <c:v>5749.2317560242336</c:v>
                      </c:pt>
                      <c:pt idx="75">
                        <c:v>5737.9608487142805</c:v>
                      </c:pt>
                      <c:pt idx="76">
                        <c:v>5726.6899413894262</c:v>
                      </c:pt>
                      <c:pt idx="77">
                        <c:v>5862.572160982354</c:v>
                      </c:pt>
                      <c:pt idx="78">
                        <c:v>5998.4543805678295</c:v>
                      </c:pt>
                      <c:pt idx="79">
                        <c:v>5987.1000976400146</c:v>
                      </c:pt>
                      <c:pt idx="80">
                        <c:v>5975.7458147420048</c:v>
                      </c:pt>
                      <c:pt idx="81">
                        <c:v>5964.3915318141899</c:v>
                      </c:pt>
                      <c:pt idx="82">
                        <c:v>5953.0372488565745</c:v>
                      </c:pt>
                      <c:pt idx="83">
                        <c:v>5941.6829659436626</c:v>
                      </c:pt>
                      <c:pt idx="84">
                        <c:v>5930.3286830307488</c:v>
                      </c:pt>
                      <c:pt idx="85">
                        <c:v>5918.9744001029358</c:v>
                      </c:pt>
                      <c:pt idx="86">
                        <c:v>5907.6201171751218</c:v>
                      </c:pt>
                      <c:pt idx="87">
                        <c:v>5922.6372767738867</c:v>
                      </c:pt>
                      <c:pt idx="88">
                        <c:v>5937.6544363726516</c:v>
                      </c:pt>
                      <c:pt idx="89">
                        <c:v>5952.6715959863186</c:v>
                      </c:pt>
                      <c:pt idx="90">
                        <c:v>5967.6887555999856</c:v>
                      </c:pt>
                      <c:pt idx="91">
                        <c:v>5982.7059151987496</c:v>
                      </c:pt>
                      <c:pt idx="92">
                        <c:v>5997.7230747975154</c:v>
                      </c:pt>
                      <c:pt idx="93">
                        <c:v>6012.740234366478</c:v>
                      </c:pt>
                      <c:pt idx="94">
                        <c:v>6027.7573939801441</c:v>
                      </c:pt>
                      <c:pt idx="95">
                        <c:v>6042.774553578909</c:v>
                      </c:pt>
                      <c:pt idx="96">
                        <c:v>6057.791713192576</c:v>
                      </c:pt>
                      <c:pt idx="97">
                        <c:v>6072.80887279134</c:v>
                      </c:pt>
                      <c:pt idx="98">
                        <c:v>6087.8260323901068</c:v>
                      </c:pt>
                      <c:pt idx="99">
                        <c:v>6078.6452587024432</c:v>
                      </c:pt>
                      <c:pt idx="100">
                        <c:v>6069.4644850445811</c:v>
                      </c:pt>
                      <c:pt idx="101">
                        <c:v>6060.2837113569194</c:v>
                      </c:pt>
                      <c:pt idx="102">
                        <c:v>6051.102937669255</c:v>
                      </c:pt>
                      <c:pt idx="103">
                        <c:v>6041.9221639964926</c:v>
                      </c:pt>
                      <c:pt idx="104">
                        <c:v>6032.7413903386332</c:v>
                      </c:pt>
                      <c:pt idx="105">
                        <c:v>6023.5606166509679</c:v>
                      </c:pt>
                      <c:pt idx="106">
                        <c:v>6014.3798429633052</c:v>
                      </c:pt>
                      <c:pt idx="107">
                        <c:v>6005.1990692905438</c:v>
                      </c:pt>
                      <c:pt idx="108">
                        <c:v>5996.0182956177805</c:v>
                      </c:pt>
                      <c:pt idx="109">
                        <c:v>5986.837521945019</c:v>
                      </c:pt>
                      <c:pt idx="110">
                        <c:v>5977.6567482573564</c:v>
                      </c:pt>
                      <c:pt idx="111">
                        <c:v>5968.4759745994943</c:v>
                      </c:pt>
                      <c:pt idx="112">
                        <c:v>5959.2952009118317</c:v>
                      </c:pt>
                      <c:pt idx="113">
                        <c:v>5950.1144272390702</c:v>
                      </c:pt>
                      <c:pt idx="114">
                        <c:v>5940.9336535365037</c:v>
                      </c:pt>
                      <c:pt idx="115">
                        <c:v>5931.7528798786443</c:v>
                      </c:pt>
                      <c:pt idx="116">
                        <c:v>5922.5721061909808</c:v>
                      </c:pt>
                      <c:pt idx="117">
                        <c:v>5913.3913325182184</c:v>
                      </c:pt>
                      <c:pt idx="118">
                        <c:v>5904.210558845456</c:v>
                      </c:pt>
                      <c:pt idx="119">
                        <c:v>5895.0297851726946</c:v>
                      </c:pt>
                      <c:pt idx="120">
                        <c:v>5885.8490114999313</c:v>
                      </c:pt>
                      <c:pt idx="121">
                        <c:v>5876.6682378122696</c:v>
                      </c:pt>
                      <c:pt idx="122">
                        <c:v>5867.4874641395072</c:v>
                      </c:pt>
                      <c:pt idx="123">
                        <c:v>5858.3066904518419</c:v>
                      </c:pt>
                      <c:pt idx="124">
                        <c:v>5902.5400764495544</c:v>
                      </c:pt>
                      <c:pt idx="125">
                        <c:v>5946.7734624323639</c:v>
                      </c:pt>
                      <c:pt idx="126">
                        <c:v>5991.0068484002695</c:v>
                      </c:pt>
                      <c:pt idx="127">
                        <c:v>6035.2402343830781</c:v>
                      </c:pt>
                      <c:pt idx="128">
                        <c:v>6079.4736203509874</c:v>
                      </c:pt>
                      <c:pt idx="129">
                        <c:v>6078.5732752517142</c:v>
                      </c:pt>
                      <c:pt idx="130">
                        <c:v>6077.672930152441</c:v>
                      </c:pt>
                      <c:pt idx="131">
                        <c:v>6076.7725850382676</c:v>
                      </c:pt>
                      <c:pt idx="132">
                        <c:v>6075.8722399389935</c:v>
                      </c:pt>
                      <c:pt idx="133">
                        <c:v>6074.9718948397203</c:v>
                      </c:pt>
                      <c:pt idx="134">
                        <c:v>6074.0715497106448</c:v>
                      </c:pt>
                      <c:pt idx="135">
                        <c:v>6073.1712046411758</c:v>
                      </c:pt>
                      <c:pt idx="136">
                        <c:v>6072.2708595419026</c:v>
                      </c:pt>
                      <c:pt idx="137">
                        <c:v>6071.3705144277283</c:v>
                      </c:pt>
                      <c:pt idx="138">
                        <c:v>6070.4701692986519</c:v>
                      </c:pt>
                      <c:pt idx="139">
                        <c:v>6069.5698242142807</c:v>
                      </c:pt>
                      <c:pt idx="140">
                        <c:v>6068.6694790852071</c:v>
                      </c:pt>
                      <c:pt idx="141">
                        <c:v>6067.7691340008332</c:v>
                      </c:pt>
                      <c:pt idx="142">
                        <c:v>6066.8687888866607</c:v>
                      </c:pt>
                      <c:pt idx="143">
                        <c:v>6065.9684437873875</c:v>
                      </c:pt>
                      <c:pt idx="144">
                        <c:v>6065.0680987179148</c:v>
                      </c:pt>
                      <c:pt idx="145">
                        <c:v>6064.1677535739391</c:v>
                      </c:pt>
                      <c:pt idx="146">
                        <c:v>6063.2674084895698</c:v>
                      </c:pt>
                      <c:pt idx="147">
                        <c:v>6062.3670633753936</c:v>
                      </c:pt>
                      <c:pt idx="148">
                        <c:v>6061.4667182612193</c:v>
                      </c:pt>
                      <c:pt idx="149">
                        <c:v>6060.5663731768491</c:v>
                      </c:pt>
                      <c:pt idx="150">
                        <c:v>6023.6482037108854</c:v>
                      </c:pt>
                      <c:pt idx="151">
                        <c:v>5986.7300342747276</c:v>
                      </c:pt>
                      <c:pt idx="152">
                        <c:v>5949.8118648683712</c:v>
                      </c:pt>
                      <c:pt idx="153">
                        <c:v>5912.8936954024084</c:v>
                      </c:pt>
                      <c:pt idx="154">
                        <c:v>5875.9755259364465</c:v>
                      </c:pt>
                      <c:pt idx="155">
                        <c:v>5839.0573564704855</c:v>
                      </c:pt>
                      <c:pt idx="156">
                        <c:v>5802.1391870939315</c:v>
                      </c:pt>
                      <c:pt idx="157">
                        <c:v>5765.2210176279696</c:v>
                      </c:pt>
                      <c:pt idx="158">
                        <c:v>5728.3028481620076</c:v>
                      </c:pt>
                      <c:pt idx="159">
                        <c:v>5691.3846787258472</c:v>
                      </c:pt>
                      <c:pt idx="160">
                        <c:v>5654.4665092896885</c:v>
                      </c:pt>
                      <c:pt idx="161">
                        <c:v>5617.5483398535289</c:v>
                      </c:pt>
                      <c:pt idx="162">
                        <c:v>5620.0122070139068</c:v>
                      </c:pt>
                      <c:pt idx="163">
                        <c:v>5622.4760741742848</c:v>
                      </c:pt>
                      <c:pt idx="164">
                        <c:v>5624.9399414240688</c:v>
                      </c:pt>
                      <c:pt idx="165">
                        <c:v>5627.4038085844441</c:v>
                      </c:pt>
                      <c:pt idx="166">
                        <c:v>5629.867675744822</c:v>
                      </c:pt>
                      <c:pt idx="167">
                        <c:v>5632.3315429946088</c:v>
                      </c:pt>
                      <c:pt idx="168">
                        <c:v>5634.7954101847863</c:v>
                      </c:pt>
                      <c:pt idx="169">
                        <c:v>5637.2592773153619</c:v>
                      </c:pt>
                      <c:pt idx="170">
                        <c:v>5639.7231445055422</c:v>
                      </c:pt>
                      <c:pt idx="171">
                        <c:v>5642.1870116957198</c:v>
                      </c:pt>
                      <c:pt idx="172">
                        <c:v>5644.6508789157033</c:v>
                      </c:pt>
                      <c:pt idx="173">
                        <c:v>5647.1147460462789</c:v>
                      </c:pt>
                      <c:pt idx="174">
                        <c:v>5649.5786132662597</c:v>
                      </c:pt>
                      <c:pt idx="175">
                        <c:v>5652.0424804564391</c:v>
                      </c:pt>
                      <c:pt idx="176">
                        <c:v>5654.5063475870147</c:v>
                      </c:pt>
                      <c:pt idx="177">
                        <c:v>5656.9702148069955</c:v>
                      </c:pt>
                      <c:pt idx="178">
                        <c:v>5463.3968098120895</c:v>
                      </c:pt>
                      <c:pt idx="179">
                        <c:v>5269.8234048767863</c:v>
                      </c:pt>
                      <c:pt idx="180">
                        <c:v>5076.2499999414822</c:v>
                      </c:pt>
                      <c:pt idx="181">
                        <c:v>4882.6765949763776</c:v>
                      </c:pt>
                      <c:pt idx="182">
                        <c:v>5442.8999023501965</c:v>
                      </c:pt>
                      <c:pt idx="183">
                        <c:v>5411.4298735650254</c:v>
                      </c:pt>
                      <c:pt idx="184">
                        <c:v>5379.9598446904474</c:v>
                      </c:pt>
                      <c:pt idx="185">
                        <c:v>5348.4898158158685</c:v>
                      </c:pt>
                      <c:pt idx="186">
                        <c:v>5317.0197870306947</c:v>
                      </c:pt>
                      <c:pt idx="187">
                        <c:v>5285.5497581561167</c:v>
                      </c:pt>
                      <c:pt idx="188">
                        <c:v>5254.0797293411451</c:v>
                      </c:pt>
                      <c:pt idx="189">
                        <c:v>5222.6097004665644</c:v>
                      </c:pt>
                      <c:pt idx="190">
                        <c:v>5301.7597655932796</c:v>
                      </c:pt>
                      <c:pt idx="191">
                        <c:v>5380.9098307199947</c:v>
                      </c:pt>
                      <c:pt idx="192">
                        <c:v>5460.0598958169048</c:v>
                      </c:pt>
                      <c:pt idx="193">
                        <c:v>5539.2099608840144</c:v>
                      </c:pt>
                      <c:pt idx="194">
                        <c:v>5552.4686889140403</c:v>
                      </c:pt>
                      <c:pt idx="195">
                        <c:v>5565.7274169142602</c:v>
                      </c:pt>
                      <c:pt idx="196">
                        <c:v>5578.986144914481</c:v>
                      </c:pt>
                      <c:pt idx="197">
                        <c:v>5592.2448729743073</c:v>
                      </c:pt>
                      <c:pt idx="198">
                        <c:v>5605.5036010043295</c:v>
                      </c:pt>
                      <c:pt idx="199">
                        <c:v>5618.7623290343527</c:v>
                      </c:pt>
                      <c:pt idx="200">
                        <c:v>5632.0210570345753</c:v>
                      </c:pt>
                      <c:pt idx="201">
                        <c:v>5645.2797850943998</c:v>
                      </c:pt>
                      <c:pt idx="202">
                        <c:v>5658.5385130946197</c:v>
                      </c:pt>
                      <c:pt idx="203">
                        <c:v>5671.7972410948423</c:v>
                      </c:pt>
                      <c:pt idx="204">
                        <c:v>5858.1899414120426</c:v>
                      </c:pt>
                      <c:pt idx="205">
                        <c:v>5882.0719726468415</c:v>
                      </c:pt>
                      <c:pt idx="206">
                        <c:v>5905.9540038816413</c:v>
                      </c:pt>
                      <c:pt idx="207">
                        <c:v>5929.8360351462397</c:v>
                      </c:pt>
                      <c:pt idx="208">
                        <c:v>5953.7180663512345</c:v>
                      </c:pt>
                      <c:pt idx="209">
                        <c:v>5977.6000975562329</c:v>
                      </c:pt>
                      <c:pt idx="210">
                        <c:v>5909.8369140545692</c:v>
                      </c:pt>
                      <c:pt idx="211">
                        <c:v>5842.073730403893</c:v>
                      </c:pt>
                      <c:pt idx="212">
                        <c:v>5856.0097655926274</c:v>
                      </c:pt>
                      <c:pt idx="213">
                        <c:v>5869.945800751555</c:v>
                      </c:pt>
                      <c:pt idx="214">
                        <c:v>5883.8818359402849</c:v>
                      </c:pt>
                      <c:pt idx="215">
                        <c:v>5897.8178710396141</c:v>
                      </c:pt>
                      <c:pt idx="216">
                        <c:v>5911.7539062283449</c:v>
                      </c:pt>
                      <c:pt idx="217">
                        <c:v>5925.6899413872725</c:v>
                      </c:pt>
                      <c:pt idx="218">
                        <c:v>5939.6259764567976</c:v>
                      </c:pt>
                      <c:pt idx="219">
                        <c:v>5953.562011705133</c:v>
                      </c:pt>
                      <c:pt idx="220">
                        <c:v>5967.4980468640606</c:v>
                      </c:pt>
                      <c:pt idx="221">
                        <c:v>5981.4340820527959</c:v>
                      </c:pt>
                      <c:pt idx="222">
                        <c:v>5995.3701171819221</c:v>
                      </c:pt>
                      <c:pt idx="223">
                        <c:v>6009.3061523408505</c:v>
                      </c:pt>
                      <c:pt idx="224">
                        <c:v>6023.2421874997817</c:v>
                      </c:pt>
                      <c:pt idx="225">
                        <c:v>6037.1782226289079</c:v>
                      </c:pt>
                      <c:pt idx="226">
                        <c:v>6027.0637207082655</c:v>
                      </c:pt>
                      <c:pt idx="227">
                        <c:v>6016.949218698217</c:v>
                      </c:pt>
                      <c:pt idx="228">
                        <c:v>6006.8347168371765</c:v>
                      </c:pt>
                      <c:pt idx="229">
                        <c:v>5996.7202148569277</c:v>
                      </c:pt>
                      <c:pt idx="230">
                        <c:v>5986.6057128170778</c:v>
                      </c:pt>
                      <c:pt idx="231">
                        <c:v>6013.5959924942872</c:v>
                      </c:pt>
                      <c:pt idx="232">
                        <c:v>6040.586272111891</c:v>
                      </c:pt>
                      <c:pt idx="233">
                        <c:v>6067.5765516400916</c:v>
                      </c:pt>
                      <c:pt idx="234">
                        <c:v>6094.5668312576945</c:v>
                      </c:pt>
                      <c:pt idx="235">
                        <c:v>6121.5571108454951</c:v>
                      </c:pt>
                      <c:pt idx="236">
                        <c:v>6148.547390403498</c:v>
                      </c:pt>
                      <c:pt idx="237">
                        <c:v>6175.5376699912995</c:v>
                      </c:pt>
                      <c:pt idx="238">
                        <c:v>6202.5279496089024</c:v>
                      </c:pt>
                      <c:pt idx="239">
                        <c:v>6229.5182291669053</c:v>
                      </c:pt>
                      <c:pt idx="240">
                        <c:v>6236.9065755436222</c:v>
                      </c:pt>
                      <c:pt idx="241">
                        <c:v>6244.2949218905324</c:v>
                      </c:pt>
                      <c:pt idx="242">
                        <c:v>6251.6832681778415</c:v>
                      </c:pt>
                      <c:pt idx="243">
                        <c:v>6259.0716145247525</c:v>
                      </c:pt>
                      <c:pt idx="244">
                        <c:v>6266.4599609312681</c:v>
                      </c:pt>
                      <c:pt idx="245">
                        <c:v>6273.8483072185772</c:v>
                      </c:pt>
                      <c:pt idx="246">
                        <c:v>6281.2366535952906</c:v>
                      </c:pt>
                      <c:pt idx="247">
                        <c:v>6288.6249999422016</c:v>
                      </c:pt>
                      <c:pt idx="248">
                        <c:v>6296.0133462891154</c:v>
                      </c:pt>
                      <c:pt idx="249">
                        <c:v>6303.4016926062232</c:v>
                      </c:pt>
                      <c:pt idx="250">
                        <c:v>6310.7900390127425</c:v>
                      </c:pt>
                      <c:pt idx="251">
                        <c:v>6318.1783853000525</c:v>
                      </c:pt>
                      <c:pt idx="252">
                        <c:v>6325.5667316469626</c:v>
                      </c:pt>
                      <c:pt idx="253">
                        <c:v>6332.9550779938736</c:v>
                      </c:pt>
                      <c:pt idx="254">
                        <c:v>6340.3434243109859</c:v>
                      </c:pt>
                      <c:pt idx="255">
                        <c:v>6347.7317706876984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1EA-4127-A79C-BCFBCEBF0FBB}"/>
                  </c:ext>
                </c:extLst>
              </c15:ser>
            </c15:filteredLineSeries>
          </c:ext>
        </c:extLst>
      </c:lineChart>
      <c:catAx>
        <c:axId val="175831310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eaVert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313584"/>
        <c:crosses val="autoZero"/>
        <c:auto val="0"/>
        <c:lblAlgn val="ctr"/>
        <c:lblOffset val="200"/>
        <c:noMultiLvlLbl val="1"/>
      </c:catAx>
      <c:valAx>
        <c:axId val="1758313584"/>
        <c:scaling>
          <c:orientation val="minMax"/>
          <c:min val="4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313104"/>
        <c:crosses val="autoZero"/>
        <c:crossBetween val="between"/>
      </c:valAx>
      <c:valAx>
        <c:axId val="312138176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312151136"/>
        <c:crosses val="max"/>
        <c:crossBetween val="between"/>
        <c:majorUnit val="1"/>
        <c:minorUnit val="1"/>
      </c:valAx>
      <c:catAx>
        <c:axId val="31215113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3121381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61EC3-0631-4B66-B8EF-3CFE902FAFF9}" type="datetimeFigureOut">
              <a:rPr lang="zh-TW" altLang="en-US" smtClean="0"/>
              <a:t>2025/11/5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A1508-F601-43B1-BA4C-98E5C6BD3F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63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E59E3-619B-09EE-7F26-4908F033D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27E76-E7AA-64FB-A2DF-7946799D1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0C23C-3B0A-1366-82D1-7A57D9D13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C2DBB-6AF1-C7D4-5C76-5E4EAF579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455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398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6022-0B4E-C627-9EB5-42EEBFC7C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4803E-7F82-9A3B-742B-8D70AF25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B15ED-A5C6-53FF-0117-69F932403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B5291-57F0-A961-0BC8-68FE913E9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751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7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61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92B36-5775-614B-812A-E3E2E23AB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A6959-D26C-BD3B-F37E-76EA2F4EC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DE15A-3795-32D5-0C03-8D4FFF8CC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E2305-0E23-C190-CE83-C37743FAD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68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here we have the S&amp;P 500 trendline. You can see several patterns marked by the red lines. But before we can detect these patterns, we need to find the change points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0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Statistical Methods: CUSUM</a:t>
            </a:r>
            <a:r>
              <a:rPr lang="zh-TW" altLang="en-US" dirty="0"/>
              <a:t>、</a:t>
            </a:r>
            <a:r>
              <a:rPr lang="en-US" altLang="zh-TW" dirty="0"/>
              <a:t>Piecewise linear regression (PLT)</a:t>
            </a:r>
            <a:r>
              <a:rPr lang="zh-TW" altLang="en-US" dirty="0"/>
              <a:t>、</a:t>
            </a:r>
            <a:r>
              <a:rPr lang="en-US" altLang="zh-TW" dirty="0"/>
              <a:t>KCPD</a:t>
            </a:r>
            <a:r>
              <a:rPr lang="zh-TW" altLang="en-US" dirty="0"/>
              <a:t>、</a:t>
            </a:r>
            <a:r>
              <a:rPr lang="en-US" altLang="zh-TW" dirty="0"/>
              <a:t>KLIEP</a:t>
            </a:r>
            <a:r>
              <a:rPr lang="zh-TW" altLang="en-US" dirty="0"/>
              <a:t>、</a:t>
            </a:r>
            <a:r>
              <a:rPr lang="en-US" altLang="zh-TW" dirty="0" err="1"/>
              <a:t>uLSIF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2.</a:t>
            </a:r>
            <a:r>
              <a:rPr lang="zh-TW" altLang="en-US" sz="1200" dirty="0"/>
              <a:t> </a:t>
            </a:r>
            <a:r>
              <a:rPr lang="en-US" sz="1200" dirty="0"/>
              <a:t>Bayesian</a:t>
            </a:r>
            <a:r>
              <a:rPr lang="zh-TW" altLang="en-US" sz="1200" dirty="0"/>
              <a:t> </a:t>
            </a:r>
            <a:r>
              <a:rPr lang="en-US" altLang="zh-TW" sz="1200" dirty="0"/>
              <a:t>Methods: </a:t>
            </a:r>
            <a:r>
              <a:rPr lang="en-US" dirty="0"/>
              <a:t>BCPA</a:t>
            </a:r>
            <a:r>
              <a:rPr lang="zh-TW" altLang="en-US" dirty="0"/>
              <a:t>、</a:t>
            </a:r>
            <a:r>
              <a:rPr lang="en-US" dirty="0"/>
              <a:t>BOCD</a:t>
            </a:r>
            <a:r>
              <a:rPr lang="zh-TW" altLang="en-US" dirty="0"/>
              <a:t>、</a:t>
            </a:r>
            <a:r>
              <a:rPr lang="en-US" dirty="0"/>
              <a:t>BCPD-NIG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3.</a:t>
            </a:r>
            <a:r>
              <a:rPr lang="zh-TW" altLang="en-US" sz="1200" dirty="0"/>
              <a:t> </a:t>
            </a:r>
            <a:r>
              <a:rPr lang="en-US" altLang="zh-TW" sz="1200" dirty="0"/>
              <a:t>Time-Frequency Methods: </a:t>
            </a:r>
            <a:r>
              <a:rPr lang="en-US" dirty="0"/>
              <a:t>WCPD</a:t>
            </a:r>
            <a:r>
              <a:rPr lang="zh-TW" altLang="en-US" dirty="0"/>
              <a:t>、</a:t>
            </a:r>
            <a:r>
              <a:rPr lang="en-US" dirty="0"/>
              <a:t>SDCPD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4.</a:t>
            </a:r>
            <a:r>
              <a:rPr lang="zh-TW" altLang="en-US" sz="1200" dirty="0"/>
              <a:t> </a:t>
            </a:r>
            <a:r>
              <a:rPr lang="en-US" altLang="zh-TW" sz="1200" dirty="0"/>
              <a:t>Machine Learning Methods: </a:t>
            </a:r>
            <a:r>
              <a:rPr lang="en-US" dirty="0"/>
              <a:t>One-Class SVM (OC-SVM)</a:t>
            </a:r>
            <a:r>
              <a:rPr lang="zh-TW" altLang="en-US" dirty="0"/>
              <a:t>、</a:t>
            </a:r>
            <a:r>
              <a:rPr lang="en-US" dirty="0"/>
              <a:t>Convolutional Neural Networks (CNN)</a:t>
            </a:r>
            <a:r>
              <a:rPr lang="zh-TW" altLang="en-US" dirty="0"/>
              <a:t>、</a:t>
            </a:r>
            <a:r>
              <a:rPr lang="en-US" dirty="0"/>
              <a:t>Long Short-Term Memory (LSTM)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Hybrid Methods </a:t>
            </a:r>
            <a:r>
              <a:rPr lang="en-US" dirty="0"/>
              <a:t>combine the strengths of various techniques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5.</a:t>
            </a:r>
            <a:r>
              <a:rPr lang="zh-TW" altLang="en-US" sz="1200" dirty="0"/>
              <a:t> </a:t>
            </a:r>
            <a:r>
              <a:rPr lang="en-US" altLang="zh-TW" sz="1200" dirty="0"/>
              <a:t>Hybrid Methods: </a:t>
            </a:r>
            <a:r>
              <a:rPr lang="en-US" dirty="0"/>
              <a:t>LSCUSUM</a:t>
            </a:r>
            <a:r>
              <a:rPr lang="zh-TW" altLang="en-US" dirty="0"/>
              <a:t>、</a:t>
            </a:r>
            <a:r>
              <a:rPr lang="en-US" dirty="0"/>
              <a:t>Dual-LSTM</a:t>
            </a:r>
            <a:endParaRPr lang="zh-TW" altLang="en-US" sz="1200" dirty="0"/>
          </a:p>
          <a:p>
            <a:r>
              <a:rPr lang="en-US" dirty="0"/>
              <a:t>But there is no single methods that can fit every sequential data. </a:t>
            </a:r>
          </a:p>
          <a:p>
            <a:r>
              <a:rPr lang="en-US" dirty="0"/>
              <a:t>The performance highly depends on the characteristics of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924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29E57-28D1-0CE7-807E-7945A4CCD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986C51-E048-48FA-9B6C-B36EE86E5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F7D9A-E3ED-FFF2-3EF7-C8831089A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Statistical Methods: CUSUM</a:t>
            </a:r>
            <a:r>
              <a:rPr lang="zh-TW" altLang="en-US" dirty="0"/>
              <a:t>、</a:t>
            </a:r>
            <a:r>
              <a:rPr lang="en-US" altLang="zh-TW" dirty="0"/>
              <a:t>Piecewise linear regression (PLT)</a:t>
            </a:r>
            <a:r>
              <a:rPr lang="zh-TW" altLang="en-US" dirty="0"/>
              <a:t>、</a:t>
            </a:r>
            <a:r>
              <a:rPr lang="en-US" altLang="zh-TW" dirty="0"/>
              <a:t>KCPD</a:t>
            </a:r>
            <a:r>
              <a:rPr lang="zh-TW" altLang="en-US" dirty="0"/>
              <a:t>、</a:t>
            </a:r>
            <a:r>
              <a:rPr lang="en-US" altLang="zh-TW" dirty="0"/>
              <a:t>KLIEP</a:t>
            </a:r>
            <a:r>
              <a:rPr lang="zh-TW" altLang="en-US" dirty="0"/>
              <a:t>、</a:t>
            </a:r>
            <a:r>
              <a:rPr lang="en-US" altLang="zh-TW" dirty="0" err="1"/>
              <a:t>uLSIF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2.</a:t>
            </a:r>
            <a:r>
              <a:rPr lang="zh-TW" altLang="en-US" sz="1200" dirty="0"/>
              <a:t> </a:t>
            </a:r>
            <a:r>
              <a:rPr lang="en-US" sz="1200" dirty="0"/>
              <a:t>Bayesian</a:t>
            </a:r>
            <a:r>
              <a:rPr lang="zh-TW" altLang="en-US" sz="1200" dirty="0"/>
              <a:t> </a:t>
            </a:r>
            <a:r>
              <a:rPr lang="en-US" altLang="zh-TW" sz="1200" dirty="0"/>
              <a:t>Methods: </a:t>
            </a:r>
            <a:r>
              <a:rPr lang="en-US" dirty="0"/>
              <a:t>BCPA</a:t>
            </a:r>
            <a:r>
              <a:rPr lang="zh-TW" altLang="en-US" dirty="0"/>
              <a:t>、</a:t>
            </a:r>
            <a:r>
              <a:rPr lang="en-US" dirty="0"/>
              <a:t>BOCD</a:t>
            </a:r>
            <a:r>
              <a:rPr lang="zh-TW" altLang="en-US" dirty="0"/>
              <a:t>、</a:t>
            </a:r>
            <a:r>
              <a:rPr lang="en-US" dirty="0"/>
              <a:t>BCPD-NIG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3.</a:t>
            </a:r>
            <a:r>
              <a:rPr lang="zh-TW" altLang="en-US" sz="1200" dirty="0"/>
              <a:t> </a:t>
            </a:r>
            <a:r>
              <a:rPr lang="en-US" altLang="zh-TW" sz="1200" dirty="0"/>
              <a:t>Time-Frequency Methods: </a:t>
            </a:r>
            <a:r>
              <a:rPr lang="en-US" dirty="0"/>
              <a:t>WCPD</a:t>
            </a:r>
            <a:r>
              <a:rPr lang="zh-TW" altLang="en-US" dirty="0"/>
              <a:t>、</a:t>
            </a:r>
            <a:r>
              <a:rPr lang="en-US" dirty="0"/>
              <a:t>SDCPD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4.</a:t>
            </a:r>
            <a:r>
              <a:rPr lang="zh-TW" altLang="en-US" sz="1200" dirty="0"/>
              <a:t> </a:t>
            </a:r>
            <a:r>
              <a:rPr lang="en-US" altLang="zh-TW" sz="1200" dirty="0"/>
              <a:t>Machine Learning Methods: </a:t>
            </a:r>
            <a:r>
              <a:rPr lang="en-US" dirty="0"/>
              <a:t>One-Class SVM (OC-SVM)</a:t>
            </a:r>
            <a:r>
              <a:rPr lang="zh-TW" altLang="en-US" dirty="0"/>
              <a:t>、</a:t>
            </a:r>
            <a:r>
              <a:rPr lang="en-US" dirty="0"/>
              <a:t>Convolutional Neural Networks (CNN)</a:t>
            </a:r>
            <a:r>
              <a:rPr lang="zh-TW" altLang="en-US" dirty="0"/>
              <a:t>、</a:t>
            </a:r>
            <a:r>
              <a:rPr lang="en-US" dirty="0"/>
              <a:t>Long Short-Term Memory (LSTM)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Hybrid Methods </a:t>
            </a:r>
            <a:r>
              <a:rPr lang="en-US" dirty="0"/>
              <a:t>combine the strengths of various techniques</a:t>
            </a:r>
            <a:endParaRPr lang="zh-TW" alt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5.</a:t>
            </a:r>
            <a:r>
              <a:rPr lang="zh-TW" altLang="en-US" sz="1200" dirty="0"/>
              <a:t> </a:t>
            </a:r>
            <a:r>
              <a:rPr lang="en-US" altLang="zh-TW" sz="1200" dirty="0"/>
              <a:t>Hybrid Methods: </a:t>
            </a:r>
            <a:r>
              <a:rPr lang="en-US" dirty="0"/>
              <a:t>LSCUSUM</a:t>
            </a:r>
            <a:r>
              <a:rPr lang="zh-TW" altLang="en-US" dirty="0"/>
              <a:t>、</a:t>
            </a:r>
            <a:r>
              <a:rPr lang="en-US" dirty="0"/>
              <a:t>Dual-LSTM</a:t>
            </a:r>
            <a:endParaRPr lang="zh-TW" altLang="en-US" sz="1200" dirty="0"/>
          </a:p>
          <a:p>
            <a:r>
              <a:rPr lang="en-US" dirty="0"/>
              <a:t>But there is no single methods that can fit every sequential data. </a:t>
            </a:r>
          </a:p>
          <a:p>
            <a:r>
              <a:rPr lang="en-US" dirty="0"/>
              <a:t>The performance highly depends on the characteristics of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EFFFE-116E-6DE7-62DD-739C6C60C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52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Hybrid Methods often outperform than others by accuracy and versatility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239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38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12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DAFE6-6F76-88B0-750F-0622DE909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13244-8865-D6D3-5E71-FAB5E05E3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8FE9D-E7E5-69D5-4A70-4CAE6F16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3EC1B-3C1F-BE55-1664-060AAAC8C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A1508-F601-43B1-BA4C-98E5C6BD3F6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75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9909B-CEC3-7A29-7D69-E8B94BC15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64673A-88FA-C4DF-FBE7-5FC43F075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F5BBDE-34DD-1ADB-CC35-2EC8CD85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B7D34-4A3E-4809-A282-D44579BD7C24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D619A8-10C3-68FC-C545-13740F206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1B9940-3FE6-37F9-D2A1-F5FFB479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927" y="6088496"/>
            <a:ext cx="2743200" cy="365125"/>
          </a:xfrm>
        </p:spPr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3629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F6B62-765A-4818-CB02-6C5A31BC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7EA9DC-FBEC-0FCA-9F28-26A4ACBC9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11E593-72C0-F2BD-599E-B00B824D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CE6-DFFC-4E2C-9237-FDD4F1B79719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525AA-7D89-8689-694C-5BD6FBDB3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ECAE2-B6A6-1D24-2410-43380C09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5305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269FC0B-5129-BB46-4728-B5563A311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4E4905-0242-EC32-A2AE-6F5735332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B932B-6EE7-CFDB-B6A9-A8F6C45FC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274B6-A4EE-4DC6-BBBB-EF45BC3596FD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3BBED0-7AA4-8A53-BB73-F91080C61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2AC604-E6C4-436D-3783-18CAEE55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139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1AB68-44BD-DCBC-A7C4-F30BC16D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36EB3A-93A4-6B56-2CD2-7D6824668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993D84-EBD7-5AD6-8265-182B8AB9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40DB-9382-4324-ABD3-8E26078819F1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B58221-85EB-D6E5-6686-F8739C88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3012AA-3B54-A32D-BC96-47D0D4BAB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084094"/>
            <a:ext cx="2743200" cy="365125"/>
          </a:xfrm>
        </p:spPr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205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2FE65-D173-2BBC-242C-646C81D15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993F41-D38C-7851-3423-7798D9574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0EE69D-B311-0BEC-D63F-D85D3288E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9D25-F9BB-4DE3-9F19-E293F9F40C5E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60C70-662B-10A7-8D66-2A6FAC5A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6C849E-51F8-16B8-414D-60BDF8B3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4698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E3C42F-6F60-5EA0-6067-DDE899FF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38A1B6-CD88-7565-8D7D-75D70A859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7A0BF8-106B-2FE5-B309-346964CBA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F8C480-EEF3-94AC-C0C3-A6F11D1B6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DF1B-3770-4487-B6CC-3D990EA525AF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817EB0-32E7-D7B3-56DC-053AD16DB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40C3F1-19F1-FF6A-3950-2B618158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3629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D1B26-3A7F-27B6-47CD-EA1885BC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A11B08-BEE4-EB34-A9C8-E5FBE9781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5DE082-3E77-8AD9-B854-ACA6D8F0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0AB64A-110B-7DC3-F606-CD8D7E8E9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CCF2ED0-6C1C-3154-6FED-836D439F9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F39D1F-380B-5A7F-B2D0-ACAD4DD1E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D1C6-95FC-45CE-BA51-AFCD5EADD303}" type="datetime1">
              <a:rPr lang="en-US" smtClean="0"/>
              <a:t>11/5/2025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5BEDF4-D397-68C7-167F-08753D89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98448D3-2DEF-E93F-3F44-B71AB34A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0083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CFE68-7735-B366-496B-D5823765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395620-DC81-45A5-002B-ECAA9BE6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EB3D7-4CC5-447E-9B33-B3B6A1FF48D5}" type="datetime1">
              <a:rPr lang="en-US" smtClean="0"/>
              <a:t>11/5/2025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556F8C-782D-17DD-326E-73558A41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7FFFD8-3E3B-C123-3832-DED2DA13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193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A4AA564-FF36-B1E7-6A42-1C5E8B77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A710-D130-40BA-A22A-2C276F915B2A}" type="datetime1">
              <a:rPr lang="en-US" smtClean="0"/>
              <a:t>11/5/2025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2D17B1-268D-CC2A-9A90-EC8716C6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FD7880-3240-8262-0F19-3A9C1778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411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57432-B1D9-6615-A72A-2D31A18B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7F9053-3BCE-E001-8A1B-A87094EDE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187970A-9105-9A5F-378C-8E4AE6E1C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07CB67-05CD-163E-B08F-6CE8BE7D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FDA0-F0E9-435D-A7B0-26F7DA503269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1178C9-F29D-EDE8-B602-BF70DC02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7F7B2D-7A97-19EA-B0F9-DA592B2D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393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5D0F2-DD60-A9B4-7A75-43B3E1DD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4E1619-1F27-1E35-2C58-FC4CB3F7F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B3F2C9-99C0-0CFC-C37B-9ABB62D1F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A055D9-5BE5-477B-D90C-8B383C3D1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7D533-1025-43EB-9785-E50E61C6A430}" type="datetime1">
              <a:rPr lang="en-US" smtClean="0"/>
              <a:t>11/5/2025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51D1B5-E1EC-B77A-23AD-8ADE410F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2C90CC-9F59-731D-6F89-60F082C6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0335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8CE8517-D54D-8F28-AFFA-E7132246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55CF42-67A5-60CE-B36D-395CEB690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CB5FF0-0990-978D-2160-8EAF463C9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EE626-1F24-423D-8541-7FFAF3269FAA}" type="datetime1">
              <a:rPr lang="en-US" smtClean="0"/>
              <a:t>11/5/2025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7ED03B-0FC0-23E7-8A0C-E5FA1945F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2CD5C6-E248-77AC-EF5F-B1CECB242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1281EB-75D1-490B-BA99-C04F5AA2E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3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1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40.png"/><Relationship Id="rId3" Type="http://schemas.openxmlformats.org/officeDocument/2006/relationships/image" Target="../media/image42.png"/><Relationship Id="rId7" Type="http://schemas.openxmlformats.org/officeDocument/2006/relationships/image" Target="../media/image91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20.png"/><Relationship Id="rId5" Type="http://schemas.openxmlformats.org/officeDocument/2006/relationships/image" Target="../media/image71.png"/><Relationship Id="rId10" Type="http://schemas.openxmlformats.org/officeDocument/2006/relationships/image" Target="../media/image111.png"/><Relationship Id="rId4" Type="http://schemas.openxmlformats.org/officeDocument/2006/relationships/image" Target="../media/image61.png"/><Relationship Id="rId9" Type="http://schemas.openxmlformats.org/officeDocument/2006/relationships/image" Target="../media/image100.png"/><Relationship Id="rId1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40.png"/><Relationship Id="rId3" Type="http://schemas.openxmlformats.org/officeDocument/2006/relationships/image" Target="../media/image42.png"/><Relationship Id="rId7" Type="http://schemas.openxmlformats.org/officeDocument/2006/relationships/image" Target="../media/image91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350.png"/><Relationship Id="rId5" Type="http://schemas.openxmlformats.org/officeDocument/2006/relationships/image" Target="../media/image71.png"/><Relationship Id="rId10" Type="http://schemas.openxmlformats.org/officeDocument/2006/relationships/image" Target="../media/image111.png"/><Relationship Id="rId4" Type="http://schemas.openxmlformats.org/officeDocument/2006/relationships/image" Target="../media/image61.png"/><Relationship Id="rId9" Type="http://schemas.openxmlformats.org/officeDocument/2006/relationships/image" Target="../media/image100.png"/><Relationship Id="rId1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D3194-4737-898E-A942-58C64AB77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D61F0FD1-9854-337D-1837-8F3C7F55C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r="26290"/>
          <a:stretch>
            <a:fillRect/>
          </a:stretch>
        </p:blipFill>
        <p:spPr bwMode="auto">
          <a:xfrm>
            <a:off x="4606723" y="0"/>
            <a:ext cx="75852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7120F8-6150-216F-852E-80F4F39A4755}"/>
              </a:ext>
            </a:extLst>
          </p:cNvPr>
          <p:cNvSpPr/>
          <p:nvPr/>
        </p:nvSpPr>
        <p:spPr>
          <a:xfrm>
            <a:off x="4606722" y="0"/>
            <a:ext cx="7585277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30262-7367-93B7-36BC-DE30762330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/>
              </a:gs>
              <a:gs pos="100000">
                <a:schemeClr val="tx1">
                  <a:alpha val="1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DC1F97-381F-589C-2A29-DBFD61E2F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80" y="2169844"/>
            <a:ext cx="9340646" cy="726732"/>
          </a:xfrm>
        </p:spPr>
        <p:txBody>
          <a:bodyPr>
            <a:noAutofit/>
          </a:bodyPr>
          <a:lstStyle/>
          <a:p>
            <a:pPr algn="l"/>
            <a:r>
              <a:rPr lang="en-US" altLang="zh-TW" sz="3200" b="1" dirty="0">
                <a:solidFill>
                  <a:srgbClr val="E97132"/>
                </a:solidFill>
              </a:rPr>
              <a:t>U</a:t>
            </a:r>
            <a:r>
              <a:rPr lang="en-US" sz="3200" b="1" dirty="0">
                <a:solidFill>
                  <a:srgbClr val="E97132"/>
                </a:solidFill>
              </a:rPr>
              <a:t>sing </a:t>
            </a:r>
            <a:r>
              <a:rPr lang="en-US" altLang="zh-TW" sz="3200" b="1" dirty="0">
                <a:solidFill>
                  <a:srgbClr val="E97132"/>
                </a:solidFill>
              </a:rPr>
              <a:t>P</a:t>
            </a:r>
            <a:r>
              <a:rPr lang="en-US" sz="3200" b="1" dirty="0">
                <a:solidFill>
                  <a:srgbClr val="E97132"/>
                </a:solidFill>
              </a:rPr>
              <a:t>iecewise </a:t>
            </a:r>
            <a:r>
              <a:rPr lang="en-US" altLang="zh-TW" sz="3200" b="1" dirty="0">
                <a:solidFill>
                  <a:srgbClr val="E97132"/>
                </a:solidFill>
              </a:rPr>
              <a:t>S</a:t>
            </a:r>
            <a:r>
              <a:rPr lang="en-US" sz="3200" b="1" dirty="0">
                <a:solidFill>
                  <a:srgbClr val="E97132"/>
                </a:solidFill>
              </a:rPr>
              <a:t>upport </a:t>
            </a:r>
            <a:r>
              <a:rPr lang="en-US" altLang="zh-TW" sz="3200" b="1" dirty="0">
                <a:solidFill>
                  <a:srgbClr val="E97132"/>
                </a:solidFill>
              </a:rPr>
              <a:t>V</a:t>
            </a:r>
            <a:r>
              <a:rPr lang="en-US" sz="3200" b="1" dirty="0">
                <a:solidFill>
                  <a:srgbClr val="E97132"/>
                </a:solidFill>
              </a:rPr>
              <a:t>ector </a:t>
            </a:r>
            <a:r>
              <a:rPr lang="en-US" altLang="zh-TW" sz="3200" b="1" dirty="0">
                <a:solidFill>
                  <a:srgbClr val="E97132"/>
                </a:solidFill>
              </a:rPr>
              <a:t>Q</a:t>
            </a:r>
            <a:r>
              <a:rPr lang="en-US" sz="3200" b="1" dirty="0">
                <a:solidFill>
                  <a:srgbClr val="E97132"/>
                </a:solidFill>
              </a:rPr>
              <a:t>uantile </a:t>
            </a:r>
            <a:r>
              <a:rPr lang="en-US" altLang="zh-TW" sz="3200" b="1" dirty="0">
                <a:solidFill>
                  <a:srgbClr val="E97132"/>
                </a:solidFill>
              </a:rPr>
              <a:t>R</a:t>
            </a:r>
            <a:r>
              <a:rPr lang="en-US" sz="3200" b="1" dirty="0">
                <a:solidFill>
                  <a:srgbClr val="E97132"/>
                </a:solidFill>
              </a:rPr>
              <a:t>egression</a:t>
            </a:r>
            <a:endParaRPr lang="en-US" sz="3200" dirty="0">
              <a:solidFill>
                <a:srgbClr val="E97132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9E26F7-6676-FCC1-508C-77DDD7186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79" y="4199476"/>
            <a:ext cx="5129827" cy="383846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Speaker: Sheng-Yu Tsai (Justin)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A6826-06AE-D369-E373-D8374C316765}"/>
              </a:ext>
            </a:extLst>
          </p:cNvPr>
          <p:cNvSpPr txBox="1"/>
          <p:nvPr/>
        </p:nvSpPr>
        <p:spPr>
          <a:xfrm>
            <a:off x="677179" y="3793288"/>
            <a:ext cx="9115003" cy="519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Authors: Jing-Rung Yu, Sheng-Yu Tsai, Chun-Yen Tsai, Donald Lien</a:t>
            </a:r>
            <a:endParaRPr lang="en-US" sz="2000" baseline="30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BD8F7-B8D3-33F4-2E93-EFBC210AAF59}"/>
              </a:ext>
            </a:extLst>
          </p:cNvPr>
          <p:cNvSpPr txBox="1"/>
          <p:nvPr/>
        </p:nvSpPr>
        <p:spPr>
          <a:xfrm>
            <a:off x="677180" y="1208622"/>
            <a:ext cx="9340646" cy="1092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F4AB4A"/>
                </a:solidFill>
              </a:rPr>
              <a:t>Automatic </a:t>
            </a:r>
            <a:r>
              <a:rPr lang="en-US" altLang="zh-TW" sz="4800" dirty="0">
                <a:solidFill>
                  <a:srgbClr val="F4AB4A"/>
                </a:solidFill>
              </a:rPr>
              <a:t>C</a:t>
            </a:r>
            <a:r>
              <a:rPr lang="en-US" sz="4800" dirty="0">
                <a:solidFill>
                  <a:srgbClr val="F4AB4A"/>
                </a:solidFill>
              </a:rPr>
              <a:t>hange-</a:t>
            </a:r>
            <a:r>
              <a:rPr lang="en-US" altLang="zh-TW" sz="4800" dirty="0">
                <a:solidFill>
                  <a:srgbClr val="F4AB4A"/>
                </a:solidFill>
              </a:rPr>
              <a:t>P</a:t>
            </a:r>
            <a:r>
              <a:rPr lang="en-US" sz="4800" dirty="0">
                <a:solidFill>
                  <a:srgbClr val="F4AB4A"/>
                </a:solidFill>
              </a:rPr>
              <a:t>oint </a:t>
            </a:r>
            <a:r>
              <a:rPr lang="en-US" altLang="zh-TW" sz="4800" dirty="0">
                <a:solidFill>
                  <a:srgbClr val="F4AB4A"/>
                </a:solidFill>
              </a:rPr>
              <a:t>D</a:t>
            </a:r>
            <a:r>
              <a:rPr lang="en-US" sz="4800" dirty="0">
                <a:solidFill>
                  <a:srgbClr val="F4AB4A"/>
                </a:solidFill>
              </a:rPr>
              <a:t>etection 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9A3F24C2-0AC6-D22A-9162-0E6FA442C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7" y="5300640"/>
            <a:ext cx="728120" cy="728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B11C1-8DF7-CECD-ABD8-BA18F1804FC7}"/>
              </a:ext>
            </a:extLst>
          </p:cNvPr>
          <p:cNvSpPr txBox="1"/>
          <p:nvPr/>
        </p:nvSpPr>
        <p:spPr>
          <a:xfrm>
            <a:off x="1721734" y="5480034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National Chi Nan University, Taiwan</a:t>
            </a:r>
          </a:p>
        </p:txBody>
      </p:sp>
    </p:spTree>
    <p:extLst>
      <p:ext uri="{BB962C8B-B14F-4D97-AF65-F5344CB8AC3E}">
        <p14:creationId xmlns:p14="http://schemas.microsoft.com/office/powerpoint/2010/main" val="375637368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A076C-437F-62C2-AD68-D4450424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9E5587-69B3-774D-1EF8-86C9F5B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PSVQR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7DAE7-5AD9-EFEC-5586-B99B37FE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6EA29D-CF34-5F67-0234-DC90EF72C56F}"/>
              </a:ext>
            </a:extLst>
          </p:cNvPr>
          <p:cNvGrpSpPr/>
          <p:nvPr/>
        </p:nvGrpSpPr>
        <p:grpSpPr>
          <a:xfrm>
            <a:off x="3931970" y="1895244"/>
            <a:ext cx="4328060" cy="1100738"/>
            <a:chOff x="4554688" y="3513117"/>
            <a:chExt cx="3230108" cy="110073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E62B78-6432-2DD6-0DB9-0027713637DF}"/>
                </a:ext>
              </a:extLst>
            </p:cNvPr>
            <p:cNvSpPr txBox="1"/>
            <p:nvPr/>
          </p:nvSpPr>
          <p:spPr>
            <a:xfrm>
              <a:off x="4554688" y="3844414"/>
              <a:ext cx="32301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Multiple Objective Programming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DB9E5E2-C833-4AB3-3A1F-5B4434D9E63F}"/>
                </a:ext>
              </a:extLst>
            </p:cNvPr>
            <p:cNvSpPr/>
            <p:nvPr/>
          </p:nvSpPr>
          <p:spPr>
            <a:xfrm>
              <a:off x="4560940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0A1B80-53E9-8C52-96AC-F2BC2F1F7F86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flipH="1">
            <a:off x="2304712" y="2973792"/>
            <a:ext cx="3791288" cy="115038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6C46B3-2895-B32A-2D64-073A4B1154EB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6096000" y="2973792"/>
            <a:ext cx="0" cy="115038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905E43-36C6-D148-0A54-EB4193E3D2AF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>
            <a:off x="6096000" y="2973792"/>
            <a:ext cx="3798277" cy="115038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E7445D4-D827-2EFC-44F4-5FF9B91EF92E}"/>
              </a:ext>
            </a:extLst>
          </p:cNvPr>
          <p:cNvGrpSpPr/>
          <p:nvPr/>
        </p:nvGrpSpPr>
        <p:grpSpPr>
          <a:xfrm>
            <a:off x="8089060" y="4124180"/>
            <a:ext cx="3610434" cy="1078548"/>
            <a:chOff x="4554688" y="3513117"/>
            <a:chExt cx="3230108" cy="10785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5876D6-38FE-63F5-8745-7258F2E2B2A0}"/>
                </a:ext>
              </a:extLst>
            </p:cNvPr>
            <p:cNvSpPr txBox="1"/>
            <p:nvPr/>
          </p:nvSpPr>
          <p:spPr>
            <a:xfrm>
              <a:off x="4554688" y="3844414"/>
              <a:ext cx="3230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Quantile Loss Function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AF96D-BAB7-D345-FB1E-835A59087854}"/>
                </a:ext>
              </a:extLst>
            </p:cNvPr>
            <p:cNvSpPr/>
            <p:nvPr/>
          </p:nvSpPr>
          <p:spPr>
            <a:xfrm>
              <a:off x="4560940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25345-C13D-015E-429F-FF47E809DF75}"/>
              </a:ext>
            </a:extLst>
          </p:cNvPr>
          <p:cNvGrpSpPr/>
          <p:nvPr/>
        </p:nvGrpSpPr>
        <p:grpSpPr>
          <a:xfrm>
            <a:off x="506483" y="4124180"/>
            <a:ext cx="3596458" cy="1100738"/>
            <a:chOff x="1081549" y="3513117"/>
            <a:chExt cx="3217604" cy="110073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AD455E3-EEED-9B94-0AB1-FB7BC756F017}"/>
                </a:ext>
              </a:extLst>
            </p:cNvPr>
            <p:cNvSpPr/>
            <p:nvPr/>
          </p:nvSpPr>
          <p:spPr>
            <a:xfrm>
              <a:off x="1081549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8C242-2306-DC9C-960D-167ACC23AA04}"/>
                </a:ext>
              </a:extLst>
            </p:cNvPr>
            <p:cNvSpPr txBox="1"/>
            <p:nvPr/>
          </p:nvSpPr>
          <p:spPr>
            <a:xfrm>
              <a:off x="1087801" y="3844414"/>
              <a:ext cx="3205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Support Vector Regression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40A579-95E1-0032-36B6-AFA8262B163B}"/>
              </a:ext>
            </a:extLst>
          </p:cNvPr>
          <p:cNvGrpSpPr/>
          <p:nvPr/>
        </p:nvGrpSpPr>
        <p:grpSpPr>
          <a:xfrm>
            <a:off x="4290783" y="4124180"/>
            <a:ext cx="3610434" cy="1078548"/>
            <a:chOff x="4554688" y="3513117"/>
            <a:chExt cx="3230108" cy="10785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C03430-AE26-4D97-BFF9-375296F073AF}"/>
                </a:ext>
              </a:extLst>
            </p:cNvPr>
            <p:cNvSpPr txBox="1"/>
            <p:nvPr/>
          </p:nvSpPr>
          <p:spPr>
            <a:xfrm>
              <a:off x="4554688" y="3844414"/>
              <a:ext cx="32301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Piecewise Linear Model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DACBB4-E2ED-3F56-7849-24149FAC8B1D}"/>
                </a:ext>
              </a:extLst>
            </p:cNvPr>
            <p:cNvSpPr/>
            <p:nvPr/>
          </p:nvSpPr>
          <p:spPr>
            <a:xfrm>
              <a:off x="4560940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36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E920A-B400-8DBD-661F-1FA86C16D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66026-5A4F-7BF9-6E6E-055C508847C8}"/>
              </a:ext>
            </a:extLst>
          </p:cNvPr>
          <p:cNvGrpSpPr/>
          <p:nvPr/>
        </p:nvGrpSpPr>
        <p:grpSpPr>
          <a:xfrm>
            <a:off x="3249560" y="3697256"/>
            <a:ext cx="5692880" cy="2311954"/>
            <a:chOff x="3265538" y="3486293"/>
            <a:chExt cx="5692880" cy="231195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F8A0834-D190-635B-5C6C-DD33D9023529}"/>
                </a:ext>
              </a:extLst>
            </p:cNvPr>
            <p:cNvSpPr/>
            <p:nvPr/>
          </p:nvSpPr>
          <p:spPr>
            <a:xfrm>
              <a:off x="3265538" y="3486293"/>
              <a:ext cx="5692880" cy="2311954"/>
            </a:xfrm>
            <a:prstGeom prst="round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BD86C8-7D5A-77D2-F54D-8E90C6762EB7}"/>
                </a:ext>
              </a:extLst>
            </p:cNvPr>
            <p:cNvSpPr txBox="1"/>
            <p:nvPr/>
          </p:nvSpPr>
          <p:spPr>
            <a:xfrm>
              <a:off x="3546987" y="3713089"/>
              <a:ext cx="5131210" cy="170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</a:lstStyle>
            <a:p>
              <a:pPr marL="457200" indent="-457200" algn="l">
                <a:lnSpc>
                  <a:spcPct val="150000"/>
                </a:lnSpc>
                <a:buAutoNum type="arabicPeriod"/>
              </a:pPr>
              <a:r>
                <a:rPr lang="en-US" sz="2400" dirty="0"/>
                <a:t>Robust to Noise or Outliers</a:t>
              </a:r>
            </a:p>
            <a:p>
              <a:pPr marL="457200" indent="-457200" algn="l">
                <a:lnSpc>
                  <a:spcPct val="150000"/>
                </a:lnSpc>
                <a:buAutoNum type="arabicPeriod"/>
              </a:pPr>
              <a:r>
                <a:rPr lang="en-US" sz="2400" dirty="0"/>
                <a:t>Multiple Change Point Detection</a:t>
              </a:r>
            </a:p>
            <a:p>
              <a:pPr marL="457200" indent="-457200" algn="l">
                <a:lnSpc>
                  <a:spcPct val="150000"/>
                </a:lnSpc>
                <a:buAutoNum type="arabicPeriod"/>
              </a:pPr>
              <a:r>
                <a:rPr lang="en-US" sz="2400" dirty="0"/>
                <a:t>Interval Prediction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9BED2A-052F-D16E-D48F-BFAD4E5E666F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>
            <a:off x="2304712" y="3070822"/>
            <a:ext cx="3791288" cy="62643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B4A692-57AD-0FBD-F789-701DA95631BA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>
            <a:off x="6096000" y="3070822"/>
            <a:ext cx="0" cy="62643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EC1A0A-CFBF-3E51-49BF-F6B4E4771A61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 flipH="1">
            <a:off x="6096000" y="3070822"/>
            <a:ext cx="3798277" cy="62643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標題 1">
            <a:extLst>
              <a:ext uri="{FF2B5EF4-FFF2-40B4-BE49-F238E27FC236}">
                <a16:creationId xmlns:a16="http://schemas.microsoft.com/office/drawing/2014/main" id="{18D66648-42B3-C62E-B699-406772E7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6" y="4111793"/>
            <a:ext cx="32090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Key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CBA95-6EB1-4FF3-561C-97A62FD2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7A1D15-F569-B29E-B31D-ADC5A5AF853C}"/>
              </a:ext>
            </a:extLst>
          </p:cNvPr>
          <p:cNvGrpSpPr/>
          <p:nvPr/>
        </p:nvGrpSpPr>
        <p:grpSpPr>
          <a:xfrm>
            <a:off x="3931970" y="408781"/>
            <a:ext cx="4328060" cy="1100738"/>
            <a:chOff x="4554688" y="3513117"/>
            <a:chExt cx="3230108" cy="11007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5434F7-E5EE-7E0B-C3CC-6B77B32E99EF}"/>
                </a:ext>
              </a:extLst>
            </p:cNvPr>
            <p:cNvSpPr txBox="1"/>
            <p:nvPr/>
          </p:nvSpPr>
          <p:spPr>
            <a:xfrm>
              <a:off x="4554688" y="3844414"/>
              <a:ext cx="32301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Multiple Objective Programming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43212AB-61C7-1B0B-9BC7-70E99227C649}"/>
                </a:ext>
              </a:extLst>
            </p:cNvPr>
            <p:cNvSpPr/>
            <p:nvPr/>
          </p:nvSpPr>
          <p:spPr>
            <a:xfrm>
              <a:off x="4560940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124E22-F915-4E20-75D3-F6FC2E5B5BD3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2304712" y="1487329"/>
            <a:ext cx="3791288" cy="50494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F8A044-3D78-71CF-1416-E1022047E9C0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096000" y="1487329"/>
            <a:ext cx="0" cy="50494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FFE948-A5BE-80CF-257F-5EEE8069F55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096000" y="1487329"/>
            <a:ext cx="3798277" cy="50494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236672D-538F-9DE1-18F2-AA500C5C5091}"/>
              </a:ext>
            </a:extLst>
          </p:cNvPr>
          <p:cNvGrpSpPr/>
          <p:nvPr/>
        </p:nvGrpSpPr>
        <p:grpSpPr>
          <a:xfrm>
            <a:off x="8089060" y="1992274"/>
            <a:ext cx="3610434" cy="1078548"/>
            <a:chOff x="4554688" y="3513117"/>
            <a:chExt cx="3230108" cy="10785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F727E3-1E2A-F25B-62D6-82245BBEF533}"/>
                </a:ext>
              </a:extLst>
            </p:cNvPr>
            <p:cNvSpPr txBox="1"/>
            <p:nvPr/>
          </p:nvSpPr>
          <p:spPr>
            <a:xfrm>
              <a:off x="4554688" y="3844414"/>
              <a:ext cx="3230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Quantile Loss Function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0A1CDC-1BB4-85A4-4692-BCA044B0C52C}"/>
                </a:ext>
              </a:extLst>
            </p:cNvPr>
            <p:cNvSpPr/>
            <p:nvPr/>
          </p:nvSpPr>
          <p:spPr>
            <a:xfrm>
              <a:off x="4560940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9D11C-46E4-D132-32CD-0BCCD7EE2BBC}"/>
              </a:ext>
            </a:extLst>
          </p:cNvPr>
          <p:cNvGrpSpPr/>
          <p:nvPr/>
        </p:nvGrpSpPr>
        <p:grpSpPr>
          <a:xfrm>
            <a:off x="506483" y="1992274"/>
            <a:ext cx="3596458" cy="1100738"/>
            <a:chOff x="1081549" y="3513117"/>
            <a:chExt cx="3217604" cy="11007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60C871-1E6D-B572-55F3-0643F55D9B92}"/>
                </a:ext>
              </a:extLst>
            </p:cNvPr>
            <p:cNvSpPr/>
            <p:nvPr/>
          </p:nvSpPr>
          <p:spPr>
            <a:xfrm>
              <a:off x="1081549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253D79-59DA-69FA-522D-F1D1A353A651}"/>
                </a:ext>
              </a:extLst>
            </p:cNvPr>
            <p:cNvSpPr txBox="1"/>
            <p:nvPr/>
          </p:nvSpPr>
          <p:spPr>
            <a:xfrm>
              <a:off x="1087801" y="3844414"/>
              <a:ext cx="3205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Support Vector Regression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437C7-5A40-3599-540C-2D4D7DFE8908}"/>
              </a:ext>
            </a:extLst>
          </p:cNvPr>
          <p:cNvGrpSpPr/>
          <p:nvPr/>
        </p:nvGrpSpPr>
        <p:grpSpPr>
          <a:xfrm>
            <a:off x="4290783" y="1992274"/>
            <a:ext cx="3610434" cy="1078548"/>
            <a:chOff x="4554688" y="3513117"/>
            <a:chExt cx="3230108" cy="10785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E96677-1951-3BB5-A6BF-0C0292F27FA2}"/>
                </a:ext>
              </a:extLst>
            </p:cNvPr>
            <p:cNvSpPr txBox="1"/>
            <p:nvPr/>
          </p:nvSpPr>
          <p:spPr>
            <a:xfrm>
              <a:off x="4554688" y="3844414"/>
              <a:ext cx="32301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Piecewise Linear Model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6D1BB84-8FEE-9F98-0DB7-E91238BAC806}"/>
                </a:ext>
              </a:extLst>
            </p:cNvPr>
            <p:cNvSpPr/>
            <p:nvPr/>
          </p:nvSpPr>
          <p:spPr>
            <a:xfrm>
              <a:off x="4560940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371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B4F86-1993-D494-F057-6E771732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66976E-5AFF-E7AE-F7AF-F0E258773970}"/>
              </a:ext>
            </a:extLst>
          </p:cNvPr>
          <p:cNvGrpSpPr/>
          <p:nvPr/>
        </p:nvGrpSpPr>
        <p:grpSpPr>
          <a:xfrm>
            <a:off x="1351211" y="1505743"/>
            <a:ext cx="9498691" cy="3028645"/>
            <a:chOff x="1351211" y="2278107"/>
            <a:chExt cx="9498691" cy="3028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4">
                  <a:extLst>
                    <a:ext uri="{FF2B5EF4-FFF2-40B4-BE49-F238E27FC236}">
                      <a16:creationId xmlns:a16="http://schemas.microsoft.com/office/drawing/2014/main" id="{EFF1E6F8-D395-4B11-AA64-D19B7CB9589E}"/>
                    </a:ext>
                  </a:extLst>
                </p:cNvPr>
                <p:cNvSpPr txBox="1"/>
                <p:nvPr/>
              </p:nvSpPr>
              <p:spPr>
                <a:xfrm>
                  <a:off x="1351211" y="2278107"/>
                  <a:ext cx="6494534" cy="7875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Sup>
                                  <m:sSubSup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lim>
                            </m:limLow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4">
                  <a:extLst>
                    <a:ext uri="{FF2B5EF4-FFF2-40B4-BE49-F238E27FC236}">
                      <a16:creationId xmlns:a16="http://schemas.microsoft.com/office/drawing/2014/main" id="{EFF1E6F8-D395-4B11-AA64-D19B7CB95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211" y="2278107"/>
                  <a:ext cx="6494534" cy="78752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5">
                  <a:extLst>
                    <a:ext uri="{FF2B5EF4-FFF2-40B4-BE49-F238E27FC236}">
                      <a16:creationId xmlns:a16="http://schemas.microsoft.com/office/drawing/2014/main" id="{F235EDAB-A673-5A00-6A62-4783978EE718}"/>
                    </a:ext>
                  </a:extLst>
                </p:cNvPr>
                <p:cNvSpPr txBox="1"/>
                <p:nvPr/>
              </p:nvSpPr>
              <p:spPr>
                <a:xfrm>
                  <a:off x="2619572" y="3392107"/>
                  <a:ext cx="8230330" cy="7875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e>
                            </m:d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𝑗𝑡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𝑗𝑡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文字方塊 5">
                  <a:extLst>
                    <a:ext uri="{FF2B5EF4-FFF2-40B4-BE49-F238E27FC236}">
                      <a16:creationId xmlns:a16="http://schemas.microsoft.com/office/drawing/2014/main" id="{06120090-7CDC-681D-B63F-31D965C53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572" y="3392107"/>
                  <a:ext cx="8230330" cy="78752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6">
                  <a:extLst>
                    <a:ext uri="{FF2B5EF4-FFF2-40B4-BE49-F238E27FC236}">
                      <a16:creationId xmlns:a16="http://schemas.microsoft.com/office/drawing/2014/main" id="{5735D487-3CE3-AEDC-26A7-FDB0DE547608}"/>
                    </a:ext>
                  </a:extLst>
                </p:cNvPr>
                <p:cNvSpPr txBox="1"/>
                <p:nvPr/>
              </p:nvSpPr>
              <p:spPr>
                <a:xfrm>
                  <a:off x="2619572" y="4519229"/>
                  <a:ext cx="8230330" cy="7875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e>
                            </m:d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𝑗𝑡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𝑗𝑡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/2</m:t>
                                </m:r>
                              </m:e>
                            </m:nary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E4C285C0-A206-894D-AFEF-139925D59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572" y="4519229"/>
                  <a:ext cx="8230330" cy="78752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5">
                  <a:extLst>
                    <a:ext uri="{FF2B5EF4-FFF2-40B4-BE49-F238E27FC236}">
                      <a16:creationId xmlns:a16="http://schemas.microsoft.com/office/drawing/2014/main" id="{EAB28817-BDE1-3DAE-DB64-595AEFB3715E}"/>
                    </a:ext>
                  </a:extLst>
                </p:cNvPr>
                <p:cNvSpPr txBox="1"/>
                <p:nvPr/>
              </p:nvSpPr>
              <p:spPr>
                <a:xfrm>
                  <a:off x="1646184" y="3663762"/>
                  <a:ext cx="395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5">
                  <a:extLst>
                    <a:ext uri="{FF2B5EF4-FFF2-40B4-BE49-F238E27FC236}">
                      <a16:creationId xmlns:a16="http://schemas.microsoft.com/office/drawing/2014/main" id="{55C56F14-278C-99F0-7183-41FD92004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184" y="3663762"/>
                  <a:ext cx="3951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23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標題 1">
            <a:extLst>
              <a:ext uri="{FF2B5EF4-FFF2-40B4-BE49-F238E27FC236}">
                <a16:creationId xmlns:a16="http://schemas.microsoft.com/office/drawing/2014/main" id="{513CCC2B-1FC5-59D0-6DA4-398EC810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18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The Proposed Model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3097DC-E94D-E6EF-5B58-11244D78C288}"/>
                  </a:ext>
                </a:extLst>
              </p:cNvPr>
              <p:cNvSpPr txBox="1"/>
              <p:nvPr/>
            </p:nvSpPr>
            <p:spPr>
              <a:xfrm>
                <a:off x="5957399" y="6039441"/>
                <a:ext cx="59799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residuals outside the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dirty="0"/>
                  <a:t>-insensitive tube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3097DC-E94D-E6EF-5B58-11244D78C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399" y="6039441"/>
                <a:ext cx="5979951" cy="430887"/>
              </a:xfrm>
              <a:prstGeom prst="rect">
                <a:avLst/>
              </a:prstGeom>
              <a:blipFill>
                <a:blip r:embed="rId6"/>
                <a:stretch>
                  <a:fillRect l="-612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A66DC-3CF1-5132-488B-96A515619AFE}"/>
                  </a:ext>
                </a:extLst>
              </p:cNvPr>
              <p:cNvSpPr txBox="1"/>
              <p:nvPr/>
            </p:nvSpPr>
            <p:spPr>
              <a:xfrm>
                <a:off x="1154735" y="5291950"/>
                <a:ext cx="412745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/>
                  <a:t>: the size of sliding window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A66DC-3CF1-5132-488B-96A515619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5" y="5291950"/>
                <a:ext cx="4127456" cy="430887"/>
              </a:xfrm>
              <a:prstGeom prst="rect">
                <a:avLst/>
              </a:prstGeom>
              <a:blipFill>
                <a:blip r:embed="rId7"/>
                <a:stretch>
                  <a:fillRect t="-8451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AD8461-DB52-9553-D523-1F0F2533A42E}"/>
                  </a:ext>
                </a:extLst>
              </p:cNvPr>
              <p:cNvSpPr txBox="1"/>
              <p:nvPr/>
            </p:nvSpPr>
            <p:spPr>
              <a:xfrm>
                <a:off x="1154734" y="5665696"/>
                <a:ext cx="441420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the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dirty="0"/>
                  <a:t>-insensitive tube width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AD8461-DB52-9553-D523-1F0F2533A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4" y="5665696"/>
                <a:ext cx="4414201" cy="430887"/>
              </a:xfrm>
              <a:prstGeom prst="rect">
                <a:avLst/>
              </a:prstGeom>
              <a:blipFill>
                <a:blip r:embed="rId8"/>
                <a:stretch>
                  <a:fillRect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97D866-9828-C032-123B-F614BBCA998A}"/>
                  </a:ext>
                </a:extLst>
              </p:cNvPr>
              <p:cNvSpPr txBox="1"/>
              <p:nvPr/>
            </p:nvSpPr>
            <p:spPr>
              <a:xfrm>
                <a:off x="5957400" y="5665696"/>
                <a:ext cx="3821772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200" dirty="0"/>
                  <a:t>: coefficient of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𝑗𝑡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97D866-9828-C032-123B-F614BBCA9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00" y="5665696"/>
                <a:ext cx="3821772" cy="458011"/>
              </a:xfrm>
              <a:prstGeom prst="rect">
                <a:avLst/>
              </a:prstGeom>
              <a:blipFill>
                <a:blip r:embed="rId9"/>
                <a:stretch>
                  <a:fillRect l="-159" t="-5263"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7B55B3-D083-464D-78FB-90187DB6B30C}"/>
                  </a:ext>
                </a:extLst>
              </p:cNvPr>
              <p:cNvSpPr txBox="1"/>
              <p:nvPr/>
            </p:nvSpPr>
            <p:spPr>
              <a:xfrm>
                <a:off x="5957400" y="5291950"/>
                <a:ext cx="4719484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/>
                  <a:t>: numbers of change points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endParaRPr lang="en-US" sz="22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7B55B3-D083-464D-78FB-90187DB6B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00" y="5291950"/>
                <a:ext cx="4719484" cy="458011"/>
              </a:xfrm>
              <a:prstGeom prst="rect">
                <a:avLst/>
              </a:prstGeom>
              <a:blipFill>
                <a:blip r:embed="rId10"/>
                <a:stretch>
                  <a:fillRect l="-129" t="-666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990FF-00A2-471F-9BF4-09913A30C076}"/>
                  </a:ext>
                </a:extLst>
              </p:cNvPr>
              <p:cNvSpPr txBox="1"/>
              <p:nvPr/>
            </p:nvSpPr>
            <p:spPr>
              <a:xfrm>
                <a:off x="5957399" y="4918204"/>
                <a:ext cx="267628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zh-TW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intercept term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990FF-00A2-471F-9BF4-09913A30C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399" y="4918204"/>
                <a:ext cx="2676287" cy="430887"/>
              </a:xfrm>
              <a:prstGeom prst="rect">
                <a:avLst/>
              </a:prstGeom>
              <a:blipFill>
                <a:blip r:embed="rId11"/>
                <a:stretch>
                  <a:fillRect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54049D-6B03-056B-FBF1-EE0762527355}"/>
                  </a:ext>
                </a:extLst>
              </p:cNvPr>
              <p:cNvSpPr txBox="1"/>
              <p:nvPr/>
            </p:nvSpPr>
            <p:spPr>
              <a:xfrm>
                <a:off x="1154735" y="4918204"/>
                <a:ext cx="4569522" cy="458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/>
                  <a:t>: the hyperplane weight vector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54049D-6B03-056B-FBF1-EE0762527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5" y="4918204"/>
                <a:ext cx="4569522" cy="458011"/>
              </a:xfrm>
              <a:prstGeom prst="rect">
                <a:avLst/>
              </a:prstGeom>
              <a:blipFill>
                <a:blip r:embed="rId12"/>
                <a:stretch>
                  <a:fillRect t="-6667" b="-2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718689-911D-453D-924E-437157F26206}"/>
                  </a:ext>
                </a:extLst>
              </p:cNvPr>
              <p:cNvSpPr txBox="1"/>
              <p:nvPr/>
            </p:nvSpPr>
            <p:spPr>
              <a:xfrm>
                <a:off x="1154736" y="6039441"/>
                <a:ext cx="45695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: the penalties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718689-911D-453D-924E-437157F26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6" y="6039441"/>
                <a:ext cx="4569522" cy="430887"/>
              </a:xfrm>
              <a:prstGeom prst="rect">
                <a:avLst/>
              </a:prstGeom>
              <a:blipFill>
                <a:blip r:embed="rId13"/>
                <a:stretch>
                  <a:fillRect l="-133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70462DA-C21A-2580-DA5A-8FC3C3F3CD19}"/>
              </a:ext>
            </a:extLst>
          </p:cNvPr>
          <p:cNvGrpSpPr/>
          <p:nvPr/>
        </p:nvGrpSpPr>
        <p:grpSpPr>
          <a:xfrm>
            <a:off x="2588500" y="888941"/>
            <a:ext cx="1470651" cy="1513592"/>
            <a:chOff x="2619571" y="1321046"/>
            <a:chExt cx="1470651" cy="15135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E0B35F-2E2D-C2CB-F5C0-4FCC0E2BCD03}"/>
                </a:ext>
              </a:extLst>
            </p:cNvPr>
            <p:cNvSpPr/>
            <p:nvPr/>
          </p:nvSpPr>
          <p:spPr>
            <a:xfrm>
              <a:off x="2619571" y="1828798"/>
              <a:ext cx="1470651" cy="1005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C1BF00-D6BB-5A3B-2380-9E8CBCCA82C0}"/>
                </a:ext>
              </a:extLst>
            </p:cNvPr>
            <p:cNvSpPr txBox="1"/>
            <p:nvPr/>
          </p:nvSpPr>
          <p:spPr>
            <a:xfrm>
              <a:off x="2836164" y="1321046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l1-norm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11B1C1-3388-AD78-BF80-DF3BBC10C0BD}"/>
              </a:ext>
            </a:extLst>
          </p:cNvPr>
          <p:cNvGrpSpPr/>
          <p:nvPr/>
        </p:nvGrpSpPr>
        <p:grpSpPr>
          <a:xfrm>
            <a:off x="4247695" y="888941"/>
            <a:ext cx="2388295" cy="1513592"/>
            <a:chOff x="4278766" y="1321046"/>
            <a:chExt cx="2388295" cy="15135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CC6C4A-0933-2631-03CE-53BFD65B2C55}"/>
                </a:ext>
              </a:extLst>
            </p:cNvPr>
            <p:cNvSpPr/>
            <p:nvPr/>
          </p:nvSpPr>
          <p:spPr>
            <a:xfrm>
              <a:off x="4278766" y="1828798"/>
              <a:ext cx="2388295" cy="1005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16DFAE-0DE4-C279-B8CA-CB9CE145599C}"/>
                </a:ext>
              </a:extLst>
            </p:cNvPr>
            <p:cNvSpPr txBox="1"/>
            <p:nvPr/>
          </p:nvSpPr>
          <p:spPr>
            <a:xfrm>
              <a:off x="4592818" y="1321046"/>
              <a:ext cx="15712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Quantile loss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35DD5D-7184-4790-6722-A8CF92E22528}"/>
              </a:ext>
            </a:extLst>
          </p:cNvPr>
          <p:cNvGrpSpPr/>
          <p:nvPr/>
        </p:nvGrpSpPr>
        <p:grpSpPr>
          <a:xfrm>
            <a:off x="6518076" y="806618"/>
            <a:ext cx="1645002" cy="1539076"/>
            <a:chOff x="6239390" y="1295562"/>
            <a:chExt cx="1645002" cy="153907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B803213-BF81-33D9-8220-433D99E58EB5}"/>
                </a:ext>
              </a:extLst>
            </p:cNvPr>
            <p:cNvSpPr/>
            <p:nvPr/>
          </p:nvSpPr>
          <p:spPr>
            <a:xfrm>
              <a:off x="6577780" y="1828798"/>
              <a:ext cx="889780" cy="1005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804473-5A9F-02EA-C6F7-93B6CF0B57DD}"/>
                </a:ext>
              </a:extLst>
            </p:cNvPr>
            <p:cNvSpPr txBox="1"/>
            <p:nvPr/>
          </p:nvSpPr>
          <p:spPr>
            <a:xfrm>
              <a:off x="6239390" y="1295562"/>
              <a:ext cx="1645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Point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684FE7-ADE6-5A92-902A-71584AE917DB}"/>
              </a:ext>
            </a:extLst>
          </p:cNvPr>
          <p:cNvGrpSpPr/>
          <p:nvPr/>
        </p:nvGrpSpPr>
        <p:grpSpPr>
          <a:xfrm>
            <a:off x="4894890" y="2477752"/>
            <a:ext cx="6971921" cy="2119839"/>
            <a:chOff x="4925961" y="2909857"/>
            <a:chExt cx="6971921" cy="21198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F88BCAD-7860-56DC-67E2-18EBC96ADF29}"/>
                </a:ext>
              </a:extLst>
            </p:cNvPr>
            <p:cNvSpPr/>
            <p:nvPr/>
          </p:nvSpPr>
          <p:spPr>
            <a:xfrm>
              <a:off x="5358582" y="2909857"/>
              <a:ext cx="4621274" cy="1005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CA0BA8-C015-9035-C7AC-C907AEE6D351}"/>
                </a:ext>
              </a:extLst>
            </p:cNvPr>
            <p:cNvSpPr/>
            <p:nvPr/>
          </p:nvSpPr>
          <p:spPr>
            <a:xfrm>
              <a:off x="4925961" y="4023857"/>
              <a:ext cx="4569522" cy="1005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5A2F08-89FB-B633-ADB1-B367FF03F49A}"/>
                </a:ext>
              </a:extLst>
            </p:cNvPr>
            <p:cNvSpPr txBox="1"/>
            <p:nvPr/>
          </p:nvSpPr>
          <p:spPr>
            <a:xfrm>
              <a:off x="9979856" y="3572537"/>
              <a:ext cx="19180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Piecewise Terms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6F3461-1F66-7ACC-5EA7-3E64DBC16AA2}"/>
              </a:ext>
            </a:extLst>
          </p:cNvPr>
          <p:cNvGrpSpPr/>
          <p:nvPr/>
        </p:nvGrpSpPr>
        <p:grpSpPr>
          <a:xfrm>
            <a:off x="2400359" y="1964290"/>
            <a:ext cx="8630314" cy="2737221"/>
            <a:chOff x="2477729" y="2195833"/>
            <a:chExt cx="8630314" cy="27372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216A10-5148-722C-A78F-6CDC85C13767}"/>
                </a:ext>
              </a:extLst>
            </p:cNvPr>
            <p:cNvSpPr/>
            <p:nvPr/>
          </p:nvSpPr>
          <p:spPr>
            <a:xfrm>
              <a:off x="2477729" y="2780429"/>
              <a:ext cx="8630314" cy="2152625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CFA41AF-E43D-913D-D1A3-A703E7AAFE8B}"/>
                </a:ext>
              </a:extLst>
            </p:cNvPr>
            <p:cNvSpPr txBox="1"/>
            <p:nvPr/>
          </p:nvSpPr>
          <p:spPr>
            <a:xfrm>
              <a:off x="7371648" y="2195833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Derived from SVR</a:t>
              </a:r>
              <a:endParaRPr 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031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E7380-96E9-D609-78B9-7024943C6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41D411-AD49-8035-8BC4-3CA59096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9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Experiment Design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9994492-B661-A2AA-B47C-56CBFC62DBD3}"/>
              </a:ext>
            </a:extLst>
          </p:cNvPr>
          <p:cNvGrpSpPr/>
          <p:nvPr/>
        </p:nvGrpSpPr>
        <p:grpSpPr>
          <a:xfrm>
            <a:off x="5745750" y="3283633"/>
            <a:ext cx="3251462" cy="2560097"/>
            <a:chOff x="5922035" y="2505846"/>
            <a:chExt cx="3251462" cy="2560097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4327C38-769D-3F94-9B6D-DB2BA325DD92}"/>
                </a:ext>
              </a:extLst>
            </p:cNvPr>
            <p:cNvSpPr/>
            <p:nvPr/>
          </p:nvSpPr>
          <p:spPr>
            <a:xfrm>
              <a:off x="5922035" y="2505846"/>
              <a:ext cx="3251462" cy="25600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15F9A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89D26AF-EAC6-610C-ECC6-A2AAF2565C58}"/>
                </a:ext>
              </a:extLst>
            </p:cNvPr>
            <p:cNvSpPr txBox="1"/>
            <p:nvPr/>
          </p:nvSpPr>
          <p:spPr>
            <a:xfrm>
              <a:off x="6199798" y="4535376"/>
              <a:ext cx="2695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One-Step Ahead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AABB9A-CFF2-4B43-5C9C-697FC5CB4AD2}"/>
                </a:ext>
              </a:extLst>
            </p:cNvPr>
            <p:cNvGrpSpPr/>
            <p:nvPr/>
          </p:nvGrpSpPr>
          <p:grpSpPr>
            <a:xfrm>
              <a:off x="6231622" y="2894663"/>
              <a:ext cx="2632289" cy="1516430"/>
              <a:chOff x="6096000" y="3079847"/>
              <a:chExt cx="3410338" cy="196465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C21283-6616-5812-3FEE-1E008153BC61}"/>
                  </a:ext>
                </a:extLst>
              </p:cNvPr>
              <p:cNvSpPr txBox="1"/>
              <p:nvPr/>
            </p:nvSpPr>
            <p:spPr>
              <a:xfrm>
                <a:off x="6256635" y="3079847"/>
                <a:ext cx="941743" cy="328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solidFill>
                      <a:srgbClr val="215F9A"/>
                    </a:solidFill>
                  </a:rPr>
                  <a:t>1~256</a:t>
                </a:r>
                <a:endParaRPr lang="en-US" sz="1000" dirty="0">
                  <a:solidFill>
                    <a:srgbClr val="215F9A"/>
                  </a:solidFill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EFD50E8-B933-D7A5-2E05-2D5995E8B9C4}"/>
                  </a:ext>
                </a:extLst>
              </p:cNvPr>
              <p:cNvGrpSpPr/>
              <p:nvPr/>
            </p:nvGrpSpPr>
            <p:grpSpPr>
              <a:xfrm>
                <a:off x="6096000" y="3429000"/>
                <a:ext cx="3236423" cy="1237148"/>
                <a:chOff x="5626229" y="3155442"/>
                <a:chExt cx="3775664" cy="1443277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A7465E54-5F88-9B46-FF36-2F16EA669C12}"/>
                    </a:ext>
                  </a:extLst>
                </p:cNvPr>
                <p:cNvGrpSpPr/>
                <p:nvPr/>
              </p:nvGrpSpPr>
              <p:grpSpPr>
                <a:xfrm>
                  <a:off x="7182569" y="3155443"/>
                  <a:ext cx="681272" cy="410718"/>
                  <a:chOff x="7182569" y="3155443"/>
                  <a:chExt cx="681272" cy="410718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4CE6F65-C84A-8E48-7C21-8DFF9181D34A}"/>
                      </a:ext>
                    </a:extLst>
                  </p:cNvPr>
                  <p:cNvSpPr/>
                  <p:nvPr/>
                </p:nvSpPr>
                <p:spPr>
                  <a:xfrm>
                    <a:off x="7182569" y="3155443"/>
                    <a:ext cx="681272" cy="41071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699E2DE-69AA-59EA-8773-AF02AD001494}"/>
                      </a:ext>
                    </a:extLst>
                  </p:cNvPr>
                  <p:cNvSpPr txBox="1"/>
                  <p:nvPr/>
                </p:nvSpPr>
                <p:spPr>
                  <a:xfrm>
                    <a:off x="7237431" y="3197451"/>
                    <a:ext cx="571544" cy="348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rgbClr val="FFC000"/>
                        </a:solidFill>
                      </a:rPr>
                      <a:t>test</a:t>
                    </a:r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8F7F96B-F736-74BE-5B86-CF80FEEA154A}"/>
                    </a:ext>
                  </a:extLst>
                </p:cNvPr>
                <p:cNvGrpSpPr/>
                <p:nvPr/>
              </p:nvGrpSpPr>
              <p:grpSpPr>
                <a:xfrm>
                  <a:off x="5626229" y="3155442"/>
                  <a:ext cx="1473453" cy="410718"/>
                  <a:chOff x="5626229" y="3155442"/>
                  <a:chExt cx="1473453" cy="410718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17618E46-8786-1344-5946-16990AAD0C63}"/>
                      </a:ext>
                    </a:extLst>
                  </p:cNvPr>
                  <p:cNvSpPr/>
                  <p:nvPr/>
                </p:nvSpPr>
                <p:spPr>
                  <a:xfrm>
                    <a:off x="5626229" y="3155442"/>
                    <a:ext cx="1473453" cy="41071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2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52EA485-5847-BE4B-4B80-075080425B29}"/>
                      </a:ext>
                    </a:extLst>
                  </p:cNvPr>
                  <p:cNvSpPr txBox="1"/>
                  <p:nvPr/>
                </p:nvSpPr>
                <p:spPr>
                  <a:xfrm>
                    <a:off x="5977637" y="3197451"/>
                    <a:ext cx="770636" cy="348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900" dirty="0">
                        <a:solidFill>
                          <a:srgbClr val="215F9A"/>
                        </a:solidFill>
                      </a:rPr>
                      <a:t>train</a:t>
                    </a:r>
                    <a:endParaRPr lang="en-US" sz="900" dirty="0">
                      <a:solidFill>
                        <a:srgbClr val="215F9A"/>
                      </a:solidFill>
                    </a:endParaRP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AED1AE71-D9BB-F0AB-AD4D-725FAFB079CF}"/>
                    </a:ext>
                  </a:extLst>
                </p:cNvPr>
                <p:cNvGrpSpPr/>
                <p:nvPr/>
              </p:nvGrpSpPr>
              <p:grpSpPr>
                <a:xfrm>
                  <a:off x="7950665" y="3668674"/>
                  <a:ext cx="681272" cy="410718"/>
                  <a:chOff x="7950665" y="3668674"/>
                  <a:chExt cx="681272" cy="410718"/>
                </a:xfrm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F5F2D429-D6F1-B6EF-1A68-978514CA85CE}"/>
                      </a:ext>
                    </a:extLst>
                  </p:cNvPr>
                  <p:cNvSpPr/>
                  <p:nvPr/>
                </p:nvSpPr>
                <p:spPr>
                  <a:xfrm>
                    <a:off x="7950665" y="3668674"/>
                    <a:ext cx="681272" cy="41071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35FC574-DCCF-67B5-BB70-0BAA58A89D50}"/>
                      </a:ext>
                    </a:extLst>
                  </p:cNvPr>
                  <p:cNvSpPr txBox="1"/>
                  <p:nvPr/>
                </p:nvSpPr>
                <p:spPr>
                  <a:xfrm>
                    <a:off x="8005527" y="3710682"/>
                    <a:ext cx="571544" cy="348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rgbClr val="FFC000"/>
                        </a:solidFill>
                      </a:rPr>
                      <a:t>test</a:t>
                    </a:r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E3D25B3-D403-3ED1-D9A8-0CED8E731D5C}"/>
                    </a:ext>
                  </a:extLst>
                </p:cNvPr>
                <p:cNvGrpSpPr/>
                <p:nvPr/>
              </p:nvGrpSpPr>
              <p:grpSpPr>
                <a:xfrm>
                  <a:off x="6394325" y="3668673"/>
                  <a:ext cx="1473453" cy="410718"/>
                  <a:chOff x="6394325" y="3668673"/>
                  <a:chExt cx="1473453" cy="410718"/>
                </a:xfrm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856517D7-E828-74E7-5441-CFC7B9D482DA}"/>
                      </a:ext>
                    </a:extLst>
                  </p:cNvPr>
                  <p:cNvSpPr/>
                  <p:nvPr/>
                </p:nvSpPr>
                <p:spPr>
                  <a:xfrm>
                    <a:off x="6394325" y="3668673"/>
                    <a:ext cx="1473453" cy="41071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2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F5102E84-A1EE-7D5B-AAD8-F577FF0026FC}"/>
                      </a:ext>
                    </a:extLst>
                  </p:cNvPr>
                  <p:cNvSpPr txBox="1"/>
                  <p:nvPr/>
                </p:nvSpPr>
                <p:spPr>
                  <a:xfrm>
                    <a:off x="6745733" y="3710682"/>
                    <a:ext cx="770636" cy="348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900" dirty="0">
                        <a:solidFill>
                          <a:srgbClr val="215F9A"/>
                        </a:solidFill>
                      </a:rPr>
                      <a:t>train</a:t>
                    </a:r>
                    <a:endParaRPr lang="en-US" sz="900" dirty="0">
                      <a:solidFill>
                        <a:srgbClr val="215F9A"/>
                      </a:solidFill>
                    </a:endParaRPr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CC37E224-6BA1-4645-93D9-9855F6B88D05}"/>
                    </a:ext>
                  </a:extLst>
                </p:cNvPr>
                <p:cNvGrpSpPr/>
                <p:nvPr/>
              </p:nvGrpSpPr>
              <p:grpSpPr>
                <a:xfrm>
                  <a:off x="8720621" y="4188001"/>
                  <a:ext cx="681272" cy="410718"/>
                  <a:chOff x="8720621" y="4188001"/>
                  <a:chExt cx="681272" cy="410718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D6B72F5D-4480-558B-7B31-E61902EFCFF0}"/>
                      </a:ext>
                    </a:extLst>
                  </p:cNvPr>
                  <p:cNvSpPr/>
                  <p:nvPr/>
                </p:nvSpPr>
                <p:spPr>
                  <a:xfrm>
                    <a:off x="8720621" y="4188001"/>
                    <a:ext cx="681272" cy="41071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00A8317-1A2A-432E-5402-9FFECBB7B75C}"/>
                      </a:ext>
                    </a:extLst>
                  </p:cNvPr>
                  <p:cNvSpPr txBox="1"/>
                  <p:nvPr/>
                </p:nvSpPr>
                <p:spPr>
                  <a:xfrm>
                    <a:off x="8775483" y="4230009"/>
                    <a:ext cx="571544" cy="348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rgbClr val="FFC000"/>
                        </a:solidFill>
                      </a:rPr>
                      <a:t>test</a:t>
                    </a:r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DB88F567-8BD6-0891-A474-43EC4D25C0F1}"/>
                    </a:ext>
                  </a:extLst>
                </p:cNvPr>
                <p:cNvGrpSpPr/>
                <p:nvPr/>
              </p:nvGrpSpPr>
              <p:grpSpPr>
                <a:xfrm>
                  <a:off x="7164281" y="4188000"/>
                  <a:ext cx="1473453" cy="410718"/>
                  <a:chOff x="7164281" y="4188000"/>
                  <a:chExt cx="1473453" cy="410718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A4A0EED8-DB1F-291F-A82E-8DBBB5178BC0}"/>
                      </a:ext>
                    </a:extLst>
                  </p:cNvPr>
                  <p:cNvSpPr/>
                  <p:nvPr/>
                </p:nvSpPr>
                <p:spPr>
                  <a:xfrm>
                    <a:off x="7164281" y="4188000"/>
                    <a:ext cx="1473453" cy="41071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2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57E3982-C335-7E0F-BB40-24EEB42D7772}"/>
                      </a:ext>
                    </a:extLst>
                  </p:cNvPr>
                  <p:cNvSpPr txBox="1"/>
                  <p:nvPr/>
                </p:nvSpPr>
                <p:spPr>
                  <a:xfrm>
                    <a:off x="7515689" y="4230009"/>
                    <a:ext cx="770636" cy="348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900" dirty="0">
                        <a:solidFill>
                          <a:srgbClr val="215F9A"/>
                        </a:solidFill>
                      </a:rPr>
                      <a:t>train</a:t>
                    </a:r>
                    <a:endParaRPr lang="en-US" sz="900" dirty="0">
                      <a:solidFill>
                        <a:srgbClr val="215F9A"/>
                      </a:solidFill>
                    </a:endParaRPr>
                  </a:p>
                </p:txBody>
              </p:sp>
            </p:grp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E5FB325-F004-1520-74C3-F09D4584F6F7}"/>
                    </a:ext>
                  </a:extLst>
                </p:cNvPr>
                <p:cNvSpPr/>
                <p:nvPr/>
              </p:nvSpPr>
              <p:spPr>
                <a:xfrm>
                  <a:off x="6394325" y="4188000"/>
                  <a:ext cx="681272" cy="4107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04E9BF3-08BA-81A2-21D8-3B4FABF9C8F1}"/>
                    </a:ext>
                  </a:extLst>
                </p:cNvPr>
                <p:cNvSpPr/>
                <p:nvPr/>
              </p:nvSpPr>
              <p:spPr>
                <a:xfrm>
                  <a:off x="5626229" y="4188000"/>
                  <a:ext cx="681272" cy="4107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07666F2-1723-6358-2BF1-F9DEC2F8C426}"/>
                    </a:ext>
                  </a:extLst>
                </p:cNvPr>
                <p:cNvSpPr/>
                <p:nvPr/>
              </p:nvSpPr>
              <p:spPr>
                <a:xfrm>
                  <a:off x="5626229" y="3669215"/>
                  <a:ext cx="681272" cy="4107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12E2CCE-43D3-30C8-461D-8F96FD21F1F0}"/>
                    </a:ext>
                  </a:extLst>
                </p:cNvPr>
                <p:cNvSpPr/>
                <p:nvPr/>
              </p:nvSpPr>
              <p:spPr>
                <a:xfrm>
                  <a:off x="7954297" y="3155442"/>
                  <a:ext cx="681272" cy="4107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722A136-6D8F-327D-E9E4-68EA79F12DFD}"/>
                    </a:ext>
                  </a:extLst>
                </p:cNvPr>
                <p:cNvSpPr/>
                <p:nvPr/>
              </p:nvSpPr>
              <p:spPr>
                <a:xfrm>
                  <a:off x="8714824" y="3674378"/>
                  <a:ext cx="681272" cy="4107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DE67210-0792-E5F4-302D-C413D7CE41E0}"/>
                    </a:ext>
                  </a:extLst>
                </p:cNvPr>
                <p:cNvSpPr/>
                <p:nvPr/>
              </p:nvSpPr>
              <p:spPr>
                <a:xfrm>
                  <a:off x="8714824" y="3155593"/>
                  <a:ext cx="681272" cy="41071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2EAA15F-6F34-6261-F3B1-BC13D72AA2A0}"/>
                  </a:ext>
                </a:extLst>
              </p:cNvPr>
              <p:cNvSpPr txBox="1"/>
              <p:nvPr/>
            </p:nvSpPr>
            <p:spPr>
              <a:xfrm>
                <a:off x="7244735" y="3079848"/>
                <a:ext cx="941743" cy="328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solidFill>
                      <a:srgbClr val="FFC000"/>
                    </a:solidFill>
                  </a:rPr>
                  <a:t>257</a:t>
                </a:r>
                <a:endParaRPr lang="en-US" sz="10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34AF129-3C2F-F7D4-2C9A-42F717753A80}"/>
                  </a:ext>
                </a:extLst>
              </p:cNvPr>
              <p:cNvSpPr txBox="1"/>
              <p:nvPr/>
            </p:nvSpPr>
            <p:spPr>
              <a:xfrm>
                <a:off x="7575022" y="4715533"/>
                <a:ext cx="941743" cy="328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solidFill>
                      <a:srgbClr val="215F9A"/>
                    </a:solidFill>
                  </a:rPr>
                  <a:t>64~319</a:t>
                </a:r>
                <a:endParaRPr lang="en-US" sz="1000" dirty="0">
                  <a:solidFill>
                    <a:srgbClr val="215F9A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24F4B2-2EDD-4E12-FEEF-7E1CFFB42313}"/>
                  </a:ext>
                </a:extLst>
              </p:cNvPr>
              <p:cNvSpPr txBox="1"/>
              <p:nvPr/>
            </p:nvSpPr>
            <p:spPr>
              <a:xfrm>
                <a:off x="8564595" y="4715533"/>
                <a:ext cx="941743" cy="328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0" dirty="0">
                    <a:solidFill>
                      <a:srgbClr val="FFC000"/>
                    </a:solidFill>
                  </a:rPr>
                  <a:t>320</a:t>
                </a:r>
                <a:endParaRPr lang="en-US" sz="1000" dirty="0">
                  <a:solidFill>
                    <a:srgbClr val="FFC000"/>
                  </a:solidFill>
                </a:endParaRP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2C339F0-EA27-B34D-BD44-4EABD8382F9E}"/>
              </a:ext>
            </a:extLst>
          </p:cNvPr>
          <p:cNvGrpSpPr/>
          <p:nvPr/>
        </p:nvGrpSpPr>
        <p:grpSpPr>
          <a:xfrm>
            <a:off x="3592262" y="3283633"/>
            <a:ext cx="1733988" cy="2560097"/>
            <a:chOff x="3676721" y="2505846"/>
            <a:chExt cx="1733988" cy="2560097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F8F7DBF8-D9AF-C47C-8CE7-179AD20D680F}"/>
                </a:ext>
              </a:extLst>
            </p:cNvPr>
            <p:cNvSpPr/>
            <p:nvPr/>
          </p:nvSpPr>
          <p:spPr>
            <a:xfrm>
              <a:off x="3676721" y="2505846"/>
              <a:ext cx="1733988" cy="25600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F9A"/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87485AC-65E6-5E27-1E3E-CE57C22F6F33}"/>
                </a:ext>
              </a:extLst>
            </p:cNvPr>
            <p:cNvGrpSpPr/>
            <p:nvPr/>
          </p:nvGrpSpPr>
          <p:grpSpPr>
            <a:xfrm>
              <a:off x="3900029" y="2769834"/>
              <a:ext cx="1287372" cy="1092934"/>
              <a:chOff x="3788456" y="2419203"/>
              <a:chExt cx="1287372" cy="1092934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E5DC960F-3429-8A34-8A50-31928696817C}"/>
                  </a:ext>
                </a:extLst>
              </p:cNvPr>
              <p:cNvSpPr/>
              <p:nvPr/>
            </p:nvSpPr>
            <p:spPr>
              <a:xfrm>
                <a:off x="3831718" y="2419203"/>
                <a:ext cx="1200848" cy="49957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548597B-5130-3528-6253-C78212283D3E}"/>
                  </a:ext>
                </a:extLst>
              </p:cNvPr>
              <p:cNvSpPr txBox="1"/>
              <p:nvPr/>
            </p:nvSpPr>
            <p:spPr>
              <a:xfrm>
                <a:off x="3788456" y="2484323"/>
                <a:ext cx="1287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/>
                </a:lvl1pPr>
              </a:lstStyle>
              <a:p>
                <a:r>
                  <a:rPr lang="en-US" altLang="zh-TW" dirty="0">
                    <a:solidFill>
                      <a:schemeClr val="accent6">
                        <a:lumMod val="75000"/>
                      </a:schemeClr>
                    </a:solidFill>
                  </a:rPr>
                  <a:t>PSVQR-1f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C3BAEB2-D26C-E4EE-9CF8-5CE058A085E7}"/>
                  </a:ext>
                </a:extLst>
              </p:cNvPr>
              <p:cNvSpPr/>
              <p:nvPr/>
            </p:nvSpPr>
            <p:spPr>
              <a:xfrm>
                <a:off x="3831718" y="3012565"/>
                <a:ext cx="1200848" cy="49957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0B199B-1F05-5D03-2807-1E2BBC99BD1F}"/>
                  </a:ext>
                </a:extLst>
              </p:cNvPr>
              <p:cNvSpPr txBox="1"/>
              <p:nvPr/>
            </p:nvSpPr>
            <p:spPr>
              <a:xfrm>
                <a:off x="3788456" y="3077685"/>
                <a:ext cx="1287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/>
                </a:lvl1pPr>
              </a:lstStyle>
              <a:p>
                <a:r>
                  <a:rPr lang="en-US" altLang="zh-TW" dirty="0">
                    <a:solidFill>
                      <a:schemeClr val="accent6">
                        <a:lumMod val="75000"/>
                      </a:schemeClr>
                    </a:solidFill>
                  </a:rPr>
                  <a:t>PSVQR-2f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5F8660D-C8DA-C76D-7E14-7DD1CBD4BCE7}"/>
                </a:ext>
              </a:extLst>
            </p:cNvPr>
            <p:cNvGrpSpPr/>
            <p:nvPr/>
          </p:nvGrpSpPr>
          <p:grpSpPr>
            <a:xfrm>
              <a:off x="3943291" y="3956559"/>
              <a:ext cx="1200848" cy="499572"/>
              <a:chOff x="3831718" y="3818751"/>
              <a:chExt cx="1200848" cy="499572"/>
            </a:xfrm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8BF8CB7F-48BA-DAD5-10AD-58E521007FCE}"/>
                  </a:ext>
                </a:extLst>
              </p:cNvPr>
              <p:cNvSpPr/>
              <p:nvPr/>
            </p:nvSpPr>
            <p:spPr>
              <a:xfrm>
                <a:off x="3831718" y="3818751"/>
                <a:ext cx="1200848" cy="49957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2A63844-1FF6-FDE7-7BCF-6B43225CF86A}"/>
                  </a:ext>
                </a:extLst>
              </p:cNvPr>
              <p:cNvSpPr txBox="1"/>
              <p:nvPr/>
            </p:nvSpPr>
            <p:spPr>
              <a:xfrm>
                <a:off x="3875412" y="3883871"/>
                <a:ext cx="1113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/>
                </a:lvl1pPr>
              </a:lstStyle>
              <a:p>
                <a:r>
                  <a:rPr lang="en-US" altLang="zh-TW" dirty="0">
                    <a:solidFill>
                      <a:schemeClr val="accent6">
                        <a:lumMod val="75000"/>
                      </a:schemeClr>
                    </a:solidFill>
                  </a:rPr>
                  <a:t>ARIMA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C4274E-8F40-954C-464F-B50BA1D2E54E}"/>
                </a:ext>
              </a:extLst>
            </p:cNvPr>
            <p:cNvSpPr txBox="1"/>
            <p:nvPr/>
          </p:nvSpPr>
          <p:spPr>
            <a:xfrm>
              <a:off x="4059924" y="4535376"/>
              <a:ext cx="967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Model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6951A3F-114B-F5C8-5D83-A6ADFB9E9FB9}"/>
              </a:ext>
            </a:extLst>
          </p:cNvPr>
          <p:cNvGrpSpPr/>
          <p:nvPr/>
        </p:nvGrpSpPr>
        <p:grpSpPr>
          <a:xfrm>
            <a:off x="631719" y="3283633"/>
            <a:ext cx="2541043" cy="2560097"/>
            <a:chOff x="698090" y="2505846"/>
            <a:chExt cx="2541043" cy="2560097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93FC5FF4-C3DD-E3C1-F1AC-D3F1D61ECA11}"/>
                </a:ext>
              </a:extLst>
            </p:cNvPr>
            <p:cNvSpPr/>
            <p:nvPr/>
          </p:nvSpPr>
          <p:spPr>
            <a:xfrm>
              <a:off x="698090" y="2505846"/>
              <a:ext cx="2541043" cy="25600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15F9A"/>
                </a:solidFill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60C2BF3-24BF-225F-AF9F-A93ACD0B1561}"/>
                </a:ext>
              </a:extLst>
            </p:cNvPr>
            <p:cNvGrpSpPr/>
            <p:nvPr/>
          </p:nvGrpSpPr>
          <p:grpSpPr>
            <a:xfrm>
              <a:off x="974228" y="3518659"/>
              <a:ext cx="1978408" cy="937472"/>
              <a:chOff x="1680254" y="4264543"/>
              <a:chExt cx="1978408" cy="937472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ECC3C123-1F25-5193-FE9B-F58DD12B529F}"/>
                  </a:ext>
                </a:extLst>
              </p:cNvPr>
              <p:cNvSpPr/>
              <p:nvPr/>
            </p:nvSpPr>
            <p:spPr>
              <a:xfrm>
                <a:off x="1680254" y="4264543"/>
                <a:ext cx="1978408" cy="93747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215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15F9A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DA47F7A-45F5-1D54-A0FB-0B638089D065}"/>
                  </a:ext>
                </a:extLst>
              </p:cNvPr>
              <p:cNvSpPr txBox="1"/>
              <p:nvPr/>
            </p:nvSpPr>
            <p:spPr>
              <a:xfrm>
                <a:off x="1759976" y="4410114"/>
                <a:ext cx="18189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/>
                </a:lvl1pPr>
              </a:lstStyle>
              <a:p>
                <a:r>
                  <a:rPr lang="en-US" altLang="zh-TW" dirty="0">
                    <a:solidFill>
                      <a:srgbClr val="215F9A"/>
                    </a:solidFill>
                  </a:rPr>
                  <a:t>Z-score Standardization</a:t>
                </a:r>
                <a:endParaRPr lang="en-US" dirty="0">
                  <a:solidFill>
                    <a:srgbClr val="215F9A"/>
                  </a:solidFill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121DEC7-FE5F-79D1-126D-034176EB0171}"/>
                </a:ext>
              </a:extLst>
            </p:cNvPr>
            <p:cNvGrpSpPr/>
            <p:nvPr/>
          </p:nvGrpSpPr>
          <p:grpSpPr>
            <a:xfrm>
              <a:off x="974228" y="2718529"/>
              <a:ext cx="1978408" cy="502920"/>
              <a:chOff x="974228" y="2833945"/>
              <a:chExt cx="1978408" cy="502920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476C7DD-E790-0254-9EC1-339CD9EA9E9D}"/>
                  </a:ext>
                </a:extLst>
              </p:cNvPr>
              <p:cNvSpPr/>
              <p:nvPr/>
            </p:nvSpPr>
            <p:spPr>
              <a:xfrm>
                <a:off x="974228" y="2833945"/>
                <a:ext cx="1978408" cy="50292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215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3AD294C-F8C7-FDB3-23A5-24B4F11ACB5B}"/>
                  </a:ext>
                </a:extLst>
              </p:cNvPr>
              <p:cNvSpPr txBox="1"/>
              <p:nvPr/>
            </p:nvSpPr>
            <p:spPr>
              <a:xfrm>
                <a:off x="1324077" y="2900739"/>
                <a:ext cx="12787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215F9A"/>
                    </a:solidFill>
                  </a:rPr>
                  <a:t>Input</a:t>
                </a:r>
                <a:r>
                  <a:rPr lang="zh-TW" altLang="en-US" dirty="0">
                    <a:solidFill>
                      <a:srgbClr val="215F9A"/>
                    </a:solidFill>
                  </a:rPr>
                  <a:t> </a:t>
                </a:r>
                <a:r>
                  <a:rPr lang="en-US" dirty="0">
                    <a:solidFill>
                      <a:srgbClr val="215F9A"/>
                    </a:solidFill>
                  </a:rPr>
                  <a:t>data</a:t>
                </a: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57ED1DD-119E-5FB2-3398-C3B79F233647}"/>
                </a:ext>
              </a:extLst>
            </p:cNvPr>
            <p:cNvSpPr txBox="1"/>
            <p:nvPr/>
          </p:nvSpPr>
          <p:spPr>
            <a:xfrm>
              <a:off x="1479641" y="4535376"/>
              <a:ext cx="967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Data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FACE8B3-A19B-BDFC-0D50-25FC447EA222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1963432" y="3219775"/>
              <a:ext cx="0" cy="298884"/>
            </a:xfrm>
            <a:prstGeom prst="straightConnector1">
              <a:avLst/>
            </a:prstGeom>
            <a:ln w="38100">
              <a:solidFill>
                <a:srgbClr val="215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30C53A0-0E25-D39A-8D5F-9005F05B8BDD}"/>
              </a:ext>
            </a:extLst>
          </p:cNvPr>
          <p:cNvGrpSpPr/>
          <p:nvPr/>
        </p:nvGrpSpPr>
        <p:grpSpPr>
          <a:xfrm>
            <a:off x="9416713" y="3283633"/>
            <a:ext cx="2143568" cy="2560097"/>
            <a:chOff x="9483084" y="2505846"/>
            <a:chExt cx="2143568" cy="2560097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DF7381EC-6806-B8F0-39C6-B7FC18557B6D}"/>
                </a:ext>
              </a:extLst>
            </p:cNvPr>
            <p:cNvSpPr/>
            <p:nvPr/>
          </p:nvSpPr>
          <p:spPr>
            <a:xfrm>
              <a:off x="9483084" y="2505846"/>
              <a:ext cx="2143568" cy="25600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15F9A"/>
                </a:solidFill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2A67E85-A661-645D-9584-77756A3D8339}"/>
                </a:ext>
              </a:extLst>
            </p:cNvPr>
            <p:cNvGrpSpPr/>
            <p:nvPr/>
          </p:nvGrpSpPr>
          <p:grpSpPr>
            <a:xfrm>
              <a:off x="10016588" y="2720203"/>
              <a:ext cx="1113460" cy="499572"/>
              <a:chOff x="3875412" y="2654709"/>
              <a:chExt cx="1113460" cy="499572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7EE2BDF2-68D0-314E-E329-E28A7E35CE7E}"/>
                  </a:ext>
                </a:extLst>
              </p:cNvPr>
              <p:cNvSpPr/>
              <p:nvPr/>
            </p:nvSpPr>
            <p:spPr>
              <a:xfrm>
                <a:off x="3875412" y="2654709"/>
                <a:ext cx="1113460" cy="49957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16AE0FD-B726-6DF7-9753-8B1A1100399A}"/>
                  </a:ext>
                </a:extLst>
              </p:cNvPr>
              <p:cNvSpPr txBox="1"/>
              <p:nvPr/>
            </p:nvSpPr>
            <p:spPr>
              <a:xfrm>
                <a:off x="3875412" y="2719829"/>
                <a:ext cx="1113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/>
                </a:lvl1pPr>
              </a:lstStyle>
              <a:p>
                <a:r>
                  <a:rPr lang="en-US" altLang="zh-TW" dirty="0">
                    <a:solidFill>
                      <a:schemeClr val="accent2">
                        <a:lumMod val="75000"/>
                      </a:schemeClr>
                    </a:solidFill>
                  </a:rPr>
                  <a:t>MAPE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58705C5-B175-D83B-A0CE-02C5DC8816B5}"/>
                </a:ext>
              </a:extLst>
            </p:cNvPr>
            <p:cNvGrpSpPr/>
            <p:nvPr/>
          </p:nvGrpSpPr>
          <p:grpSpPr>
            <a:xfrm>
              <a:off x="10016588" y="3338381"/>
              <a:ext cx="1113460" cy="499572"/>
              <a:chOff x="3875412" y="3485710"/>
              <a:chExt cx="1113460" cy="499572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0298CCFE-92EF-9444-62EA-88DAA9C65337}"/>
                  </a:ext>
                </a:extLst>
              </p:cNvPr>
              <p:cNvSpPr/>
              <p:nvPr/>
            </p:nvSpPr>
            <p:spPr>
              <a:xfrm>
                <a:off x="3875412" y="3485710"/>
                <a:ext cx="1113460" cy="49957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86DA626-FA07-E532-6374-38BEF069844E}"/>
                  </a:ext>
                </a:extLst>
              </p:cNvPr>
              <p:cNvSpPr txBox="1"/>
              <p:nvPr/>
            </p:nvSpPr>
            <p:spPr>
              <a:xfrm>
                <a:off x="3875412" y="3550830"/>
                <a:ext cx="1113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/>
                </a:lvl1pPr>
              </a:lstStyle>
              <a:p>
                <a:r>
                  <a:rPr lang="en-US" altLang="zh-TW" dirty="0">
                    <a:solidFill>
                      <a:schemeClr val="accent2">
                        <a:lumMod val="75000"/>
                      </a:schemeClr>
                    </a:solidFill>
                  </a:rPr>
                  <a:t>RMSE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2D5C922-2BD7-BA36-C254-82B254386EE5}"/>
                </a:ext>
              </a:extLst>
            </p:cNvPr>
            <p:cNvGrpSpPr/>
            <p:nvPr/>
          </p:nvGrpSpPr>
          <p:grpSpPr>
            <a:xfrm>
              <a:off x="10016588" y="3956559"/>
              <a:ext cx="1113460" cy="499572"/>
              <a:chOff x="3875412" y="4337606"/>
              <a:chExt cx="1113460" cy="499572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B2A52C29-3D0E-770E-605D-48D48EF5FC17}"/>
                  </a:ext>
                </a:extLst>
              </p:cNvPr>
              <p:cNvSpPr/>
              <p:nvPr/>
            </p:nvSpPr>
            <p:spPr>
              <a:xfrm>
                <a:off x="3875412" y="4337606"/>
                <a:ext cx="1113460" cy="49957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7100E48-F9F7-DD08-4BE0-A32D923626C2}"/>
                  </a:ext>
                </a:extLst>
              </p:cNvPr>
              <p:cNvSpPr txBox="1"/>
              <p:nvPr/>
            </p:nvSpPr>
            <p:spPr>
              <a:xfrm>
                <a:off x="3875412" y="4402726"/>
                <a:ext cx="1113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/>
                </a:lvl1pPr>
              </a:lstStyle>
              <a:p>
                <a:r>
                  <a:rPr lang="en-US" altLang="zh-TW" dirty="0">
                    <a:solidFill>
                      <a:schemeClr val="accent2">
                        <a:lumMod val="75000"/>
                      </a:schemeClr>
                    </a:solidFill>
                  </a:rPr>
                  <a:t>NSE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5652AF1-89C3-0348-FC69-BC30A8571BDA}"/>
                </a:ext>
              </a:extLst>
            </p:cNvPr>
            <p:cNvSpPr txBox="1"/>
            <p:nvPr/>
          </p:nvSpPr>
          <p:spPr>
            <a:xfrm>
              <a:off x="9652726" y="4535376"/>
              <a:ext cx="1841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/>
                <a:t>Measurement</a:t>
              </a:r>
              <a:endParaRPr lang="en-US" sz="2000" b="1" dirty="0"/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0594F66-4701-A6BF-2DDE-A6B92806CF58}"/>
              </a:ext>
            </a:extLst>
          </p:cNvPr>
          <p:cNvCxnSpPr>
            <a:stCxn id="109" idx="3"/>
            <a:endCxn id="100" idx="1"/>
          </p:cNvCxnSpPr>
          <p:nvPr/>
        </p:nvCxnSpPr>
        <p:spPr>
          <a:xfrm>
            <a:off x="3172762" y="4563682"/>
            <a:ext cx="419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ECD76DC-C4FA-16E6-570D-6201F5B7E1E4}"/>
              </a:ext>
            </a:extLst>
          </p:cNvPr>
          <p:cNvCxnSpPr>
            <a:cxnSpLocks/>
            <a:stCxn id="100" idx="3"/>
            <a:endCxn id="90" idx="1"/>
          </p:cNvCxnSpPr>
          <p:nvPr/>
        </p:nvCxnSpPr>
        <p:spPr>
          <a:xfrm>
            <a:off x="5326250" y="4563682"/>
            <a:ext cx="4195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BA4B0A4-6BCA-6855-56EB-5DC625C58D65}"/>
              </a:ext>
            </a:extLst>
          </p:cNvPr>
          <p:cNvCxnSpPr>
            <a:cxnSpLocks/>
            <a:stCxn id="90" idx="3"/>
            <a:endCxn id="115" idx="1"/>
          </p:cNvCxnSpPr>
          <p:nvPr/>
        </p:nvCxnSpPr>
        <p:spPr>
          <a:xfrm>
            <a:off x="8997212" y="4563682"/>
            <a:ext cx="4195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4F249-6F1B-F5A1-2E68-3AA5F50C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4DFC2-1E86-8457-FDC9-2958BBED3627}"/>
              </a:ext>
            </a:extLst>
          </p:cNvPr>
          <p:cNvSpPr txBox="1"/>
          <p:nvPr/>
        </p:nvSpPr>
        <p:spPr>
          <a:xfrm>
            <a:off x="838200" y="1406462"/>
            <a:ext cx="5656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Dataset: </a:t>
            </a:r>
            <a:r>
              <a:rPr lang="en-US" sz="2000" dirty="0"/>
              <a:t>S&amp;P 500 From 2024/07/18 to 2025/07/22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D4060-418A-C473-4765-1E3D70396B73}"/>
              </a:ext>
            </a:extLst>
          </p:cNvPr>
          <p:cNvSpPr txBox="1"/>
          <p:nvPr/>
        </p:nvSpPr>
        <p:spPr>
          <a:xfrm>
            <a:off x="7499485" y="1867902"/>
            <a:ext cx="2953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Features: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Sequential Index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VIX (Volatility Index)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8BEF6-DFE7-E9FD-7322-007F5D4D7968}"/>
              </a:ext>
            </a:extLst>
          </p:cNvPr>
          <p:cNvSpPr txBox="1"/>
          <p:nvPr/>
        </p:nvSpPr>
        <p:spPr>
          <a:xfrm>
            <a:off x="7487606" y="969159"/>
            <a:ext cx="2231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Prediction y: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price</a:t>
            </a:r>
            <a:r>
              <a:rPr lang="en-US" altLang="zh-TW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A48CE8-9735-9537-04F7-99D2ACE72E9F}"/>
              </a:ext>
            </a:extLst>
          </p:cNvPr>
          <p:cNvSpPr txBox="1"/>
          <p:nvPr/>
        </p:nvSpPr>
        <p:spPr>
          <a:xfrm>
            <a:off x="838200" y="1946428"/>
            <a:ext cx="3833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PSVQR-f1:</a:t>
            </a:r>
            <a:r>
              <a:rPr lang="zh-TW" altLang="en-US" sz="2000" b="1" dirty="0"/>
              <a:t> </a:t>
            </a:r>
            <a:r>
              <a:rPr lang="en-US" altLang="zh-TW" sz="2000" dirty="0"/>
              <a:t>use 1 feature</a:t>
            </a:r>
            <a:r>
              <a:rPr lang="zh-TW" altLang="en-US" sz="2000" dirty="0"/>
              <a:t> </a:t>
            </a:r>
            <a:r>
              <a:rPr lang="en-US" altLang="zh-TW" sz="2000" dirty="0"/>
              <a:t>(index)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05DF2-C207-26E5-654F-84E5C681DE26}"/>
              </a:ext>
            </a:extLst>
          </p:cNvPr>
          <p:cNvSpPr txBox="1"/>
          <p:nvPr/>
        </p:nvSpPr>
        <p:spPr>
          <a:xfrm>
            <a:off x="838200" y="2486394"/>
            <a:ext cx="4366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PSVQR-f</a:t>
            </a:r>
            <a:r>
              <a:rPr lang="en-US" altLang="zh-TW" sz="2000" b="1" dirty="0"/>
              <a:t>2</a:t>
            </a:r>
            <a:r>
              <a:rPr lang="en-US" sz="2000" b="1" dirty="0"/>
              <a:t>:</a:t>
            </a:r>
            <a:r>
              <a:rPr lang="zh-TW" altLang="en-US" sz="2000" b="1" dirty="0"/>
              <a:t> </a:t>
            </a:r>
            <a:r>
              <a:rPr lang="en-US" altLang="zh-TW" sz="2000" dirty="0"/>
              <a:t>use 2 features</a:t>
            </a:r>
            <a:r>
              <a:rPr lang="zh-TW" altLang="en-US" sz="2000" dirty="0"/>
              <a:t> </a:t>
            </a:r>
            <a:r>
              <a:rPr lang="en-US" altLang="zh-TW" sz="2000" dirty="0"/>
              <a:t>(index, VIX) </a:t>
            </a:r>
          </a:p>
        </p:txBody>
      </p:sp>
    </p:spTree>
    <p:extLst>
      <p:ext uri="{BB962C8B-B14F-4D97-AF65-F5344CB8AC3E}">
        <p14:creationId xmlns:p14="http://schemas.microsoft.com/office/powerpoint/2010/main" val="287328603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A438A-3E0A-9416-4F93-1E9718EDD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A417C-52A5-9D23-6A17-74EADA7B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Prediction Results (Using Index)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C5F76-FF0E-AA1A-BB17-7809EF92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8E7FD7-3CDF-C8BF-C6EC-DCAB2E28E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074959"/>
              </p:ext>
            </p:extLst>
          </p:nvPr>
        </p:nvGraphicFramePr>
        <p:xfrm>
          <a:off x="888492" y="1325563"/>
          <a:ext cx="10415016" cy="363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908">
                  <a:extLst>
                    <a:ext uri="{9D8B030D-6E8A-4147-A177-3AD203B41FA5}">
                      <a16:colId xmlns:a16="http://schemas.microsoft.com/office/drawing/2014/main" val="1855803006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091980881"/>
                    </a:ext>
                  </a:extLst>
                </a:gridCol>
                <a:gridCol w="2603754">
                  <a:extLst>
                    <a:ext uri="{9D8B030D-6E8A-4147-A177-3AD203B41FA5}">
                      <a16:colId xmlns:a16="http://schemas.microsoft.com/office/drawing/2014/main" val="1805195633"/>
                    </a:ext>
                  </a:extLst>
                </a:gridCol>
                <a:gridCol w="2603754">
                  <a:extLst>
                    <a:ext uri="{9D8B030D-6E8A-4147-A177-3AD203B41FA5}">
                      <a16:colId xmlns:a16="http://schemas.microsoft.com/office/drawing/2014/main" val="2748333193"/>
                    </a:ext>
                  </a:extLst>
                </a:gridCol>
              </a:tblGrid>
              <a:tr h="518595">
                <a:tc>
                  <a:txBody>
                    <a:bodyPr/>
                    <a:lstStyle/>
                    <a:p>
                      <a:r>
                        <a:rPr lang="en-US" sz="2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</a:t>
                      </a:r>
                      <a:r>
                        <a:rPr lang="en-US" altLang="zh-TW" sz="2800" dirty="0"/>
                        <a:t>APE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NSE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32512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ARIMA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0.6023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0.1815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0.8093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34119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PSVQR-1f, tau=0.1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1.9936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0.3265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0.5620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65209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PSVQR-1f, tau=0.3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0.8064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0.2530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0.7098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010660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PSVQR-1f, tau=0.5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1.7960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0.2454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0.7255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308446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PSVQR-1f, tau=0.7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0.2524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0.7300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757133"/>
                  </a:ext>
                </a:extLst>
              </a:tr>
              <a:tr h="518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PSVQR-1f, tau=0.9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0.4769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0.3039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0.8183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4324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6913ED-3F88-DABF-75BA-F11F17C47B04}"/>
              </a:ext>
            </a:extLst>
          </p:cNvPr>
          <p:cNvSpPr txBox="1"/>
          <p:nvPr/>
        </p:nvSpPr>
        <p:spPr>
          <a:xfrm>
            <a:off x="1133168" y="5248890"/>
            <a:ext cx="2953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Features: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sequential index</a:t>
            </a:r>
            <a:r>
              <a:rPr lang="zh-TW" altLang="en-US" sz="2400" dirty="0"/>
              <a:t> </a:t>
            </a:r>
            <a:endParaRPr lang="en-US" altLang="zh-TW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4C3CB-AF5C-336A-34C9-9923F25A1F6C}"/>
              </a:ext>
            </a:extLst>
          </p:cNvPr>
          <p:cNvSpPr txBox="1"/>
          <p:nvPr/>
        </p:nvSpPr>
        <p:spPr>
          <a:xfrm>
            <a:off x="4086818" y="5248890"/>
            <a:ext cx="2231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Prediction y: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price</a:t>
            </a:r>
            <a:r>
              <a:rPr lang="en-US" altLang="zh-TW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7257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AFD98-6C21-75F0-C73D-88546ED3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2717A-4304-4574-6258-6621D7D1C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Prediction Intervals </a:t>
            </a:r>
            <a:r>
              <a:rPr lang="en-US" altLang="zh-TW" sz="3600" b="1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(PSVQR-f</a:t>
            </a:r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  <a:r>
              <a:rPr lang="en-US" altLang="zh-TW" sz="3600" b="1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tau=0.1, 0.9)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921D9-2206-B98F-53C4-6E35F8D1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49C37-5702-E1FD-916B-671C3F8B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1567" y="1072251"/>
            <a:ext cx="8948865" cy="5376967"/>
          </a:xfrm>
          <a:prstGeom prst="rect">
            <a:avLst/>
          </a:prstGeom>
        </p:spPr>
      </p:pic>
      <p:sp>
        <p:nvSpPr>
          <p:cNvPr id="10" name="橢圓 19">
            <a:extLst>
              <a:ext uri="{FF2B5EF4-FFF2-40B4-BE49-F238E27FC236}">
                <a16:creationId xmlns:a16="http://schemas.microsoft.com/office/drawing/2014/main" id="{699EC6DD-3686-3447-7443-59983D024481}"/>
              </a:ext>
            </a:extLst>
          </p:cNvPr>
          <p:cNvSpPr/>
          <p:nvPr/>
        </p:nvSpPr>
        <p:spPr>
          <a:xfrm>
            <a:off x="6689072" y="2680482"/>
            <a:ext cx="860538" cy="8605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9">
            <a:extLst>
              <a:ext uri="{FF2B5EF4-FFF2-40B4-BE49-F238E27FC236}">
                <a16:creationId xmlns:a16="http://schemas.microsoft.com/office/drawing/2014/main" id="{09F32054-686D-0B6D-2691-8A714C012691}"/>
              </a:ext>
            </a:extLst>
          </p:cNvPr>
          <p:cNvSpPr/>
          <p:nvPr/>
        </p:nvSpPr>
        <p:spPr>
          <a:xfrm>
            <a:off x="6564269" y="2051300"/>
            <a:ext cx="406172" cy="406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19">
            <a:extLst>
              <a:ext uri="{FF2B5EF4-FFF2-40B4-BE49-F238E27FC236}">
                <a16:creationId xmlns:a16="http://schemas.microsoft.com/office/drawing/2014/main" id="{40245794-5D60-1AD5-CA09-487D36618934}"/>
              </a:ext>
            </a:extLst>
          </p:cNvPr>
          <p:cNvSpPr/>
          <p:nvPr/>
        </p:nvSpPr>
        <p:spPr>
          <a:xfrm>
            <a:off x="10007714" y="2031989"/>
            <a:ext cx="406172" cy="406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19">
            <a:extLst>
              <a:ext uri="{FF2B5EF4-FFF2-40B4-BE49-F238E27FC236}">
                <a16:creationId xmlns:a16="http://schemas.microsoft.com/office/drawing/2014/main" id="{AB4A51A5-AEC7-19A4-D517-4C6B8E77FB6A}"/>
              </a:ext>
            </a:extLst>
          </p:cNvPr>
          <p:cNvSpPr/>
          <p:nvPr/>
        </p:nvSpPr>
        <p:spPr>
          <a:xfrm>
            <a:off x="7852508" y="2680482"/>
            <a:ext cx="406172" cy="406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EE204-9A9C-B864-4AFD-1C4A7A789280}"/>
              </a:ext>
            </a:extLst>
          </p:cNvPr>
          <p:cNvSpPr txBox="1"/>
          <p:nvPr/>
        </p:nvSpPr>
        <p:spPr>
          <a:xfrm>
            <a:off x="7676662" y="4140499"/>
            <a:ext cx="423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Quantile Crossing Problem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3DCE62-8CED-B96F-8298-D04BFBBEAFC2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839200" y="3429000"/>
            <a:ext cx="954454" cy="71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7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4" grpId="0" animBg="1"/>
      <p:bldP spid="5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7FAA3-1AB7-11F1-205A-B9CB4318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E0BC3-D128-A03D-E4E6-C8CBF99A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CPD Results (PSVQR-f1 tau=0.5)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FC3B0-C179-7DBC-C01A-DD65DB92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7C5A7C07-40B4-438D-8F2D-0FD3AC604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42" y="1123146"/>
            <a:ext cx="8450316" cy="5333146"/>
          </a:xfrm>
          <a:prstGeom prst="rect">
            <a:avLst/>
          </a:prstGeom>
        </p:spPr>
      </p:pic>
      <p:pic>
        <p:nvPicPr>
          <p:cNvPr id="17" name="Picture 16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C03B9E7B-EDF8-E58F-DAD6-DE0D8B34E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43" y="1124698"/>
            <a:ext cx="8450317" cy="5329785"/>
          </a:xfrm>
          <a:prstGeom prst="rect">
            <a:avLst/>
          </a:prstGeom>
        </p:spPr>
      </p:pic>
      <p:pic>
        <p:nvPicPr>
          <p:cNvPr id="19" name="Picture 18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78F5F196-990C-EF21-003C-BE5B5E315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42" y="1123146"/>
            <a:ext cx="8450316" cy="5333146"/>
          </a:xfrm>
          <a:prstGeom prst="rect">
            <a:avLst/>
          </a:prstGeom>
        </p:spPr>
      </p:pic>
      <p:pic>
        <p:nvPicPr>
          <p:cNvPr id="21" name="Picture 20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C0B705EA-E686-05AF-FFE1-1D4163D56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42" y="1123146"/>
            <a:ext cx="8450316" cy="5333146"/>
          </a:xfrm>
          <a:prstGeom prst="rect">
            <a:avLst/>
          </a:prstGeom>
        </p:spPr>
      </p:pic>
      <p:pic>
        <p:nvPicPr>
          <p:cNvPr id="23" name="Picture 22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2132A2E5-9C09-3963-CBA3-1F1EFFA8B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43" y="1124698"/>
            <a:ext cx="8450317" cy="5329785"/>
          </a:xfrm>
          <a:prstGeom prst="rect">
            <a:avLst/>
          </a:prstGeom>
        </p:spPr>
      </p:pic>
      <p:pic>
        <p:nvPicPr>
          <p:cNvPr id="25" name="Picture 24" descr="A graph showing a line of training&#10;&#10;AI-generated content may be incorrect.">
            <a:extLst>
              <a:ext uri="{FF2B5EF4-FFF2-40B4-BE49-F238E27FC236}">
                <a16:creationId xmlns:a16="http://schemas.microsoft.com/office/drawing/2014/main" id="{A628CAE3-C0DA-FED2-6014-CBA035A61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42" y="1123146"/>
            <a:ext cx="8450316" cy="5333146"/>
          </a:xfrm>
          <a:prstGeom prst="rect">
            <a:avLst/>
          </a:prstGeom>
        </p:spPr>
      </p:pic>
      <p:pic>
        <p:nvPicPr>
          <p:cNvPr id="27" name="Picture 26" descr="A graph showing the growth of a number of people&#10;&#10;AI-generated content may be incorrect.">
            <a:extLst>
              <a:ext uri="{FF2B5EF4-FFF2-40B4-BE49-F238E27FC236}">
                <a16:creationId xmlns:a16="http://schemas.microsoft.com/office/drawing/2014/main" id="{0BDE7BAB-E33E-46A4-0DC6-EC4C05087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43" y="1124698"/>
            <a:ext cx="8450317" cy="5329785"/>
          </a:xfrm>
          <a:prstGeom prst="rect">
            <a:avLst/>
          </a:prstGeom>
        </p:spPr>
      </p:pic>
      <p:pic>
        <p:nvPicPr>
          <p:cNvPr id="6" name="Picture 5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63EEB824-1571-1A5C-F5E3-CB48831CF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43" y="1124698"/>
            <a:ext cx="8450317" cy="532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0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912E0-4604-E5CF-D814-AF398C458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F867-71DB-D055-E514-A7DE103E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Prediction Results (Using Index and VIX)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22EBF-79C2-581F-0469-66C73D4C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BCF3A6-E2CF-E80E-9765-C242E0BD9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566650"/>
              </p:ext>
            </p:extLst>
          </p:nvPr>
        </p:nvGraphicFramePr>
        <p:xfrm>
          <a:off x="886542" y="1325563"/>
          <a:ext cx="10418916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858">
                  <a:extLst>
                    <a:ext uri="{9D8B030D-6E8A-4147-A177-3AD203B41FA5}">
                      <a16:colId xmlns:a16="http://schemas.microsoft.com/office/drawing/2014/main" val="1855803006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091980881"/>
                    </a:ext>
                  </a:extLst>
                </a:gridCol>
                <a:gridCol w="2604729">
                  <a:extLst>
                    <a:ext uri="{9D8B030D-6E8A-4147-A177-3AD203B41FA5}">
                      <a16:colId xmlns:a16="http://schemas.microsoft.com/office/drawing/2014/main" val="1805195633"/>
                    </a:ext>
                  </a:extLst>
                </a:gridCol>
                <a:gridCol w="2604729">
                  <a:extLst>
                    <a:ext uri="{9D8B030D-6E8A-4147-A177-3AD203B41FA5}">
                      <a16:colId xmlns:a16="http://schemas.microsoft.com/office/drawing/2014/main" val="2748333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</a:t>
                      </a:r>
                      <a:r>
                        <a:rPr lang="en-US" altLang="zh-TW" sz="2800" dirty="0"/>
                        <a:t>APE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NSE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32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ARIMA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0.1815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0.8093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3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PSVQR-2f, tau=0.1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0.9996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0.8981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65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PSVQR-2f, tau=0.3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0.3770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0.1419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01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PSVQR-2f, tau=0.5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0.9267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30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PSVQR-2f, tau=0.7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0.3982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75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PSVQR-2f, tau=0.9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9449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6733C4-87F4-0CBD-2862-EC3F4E4DD201}"/>
              </a:ext>
            </a:extLst>
          </p:cNvPr>
          <p:cNvSpPr txBox="1"/>
          <p:nvPr/>
        </p:nvSpPr>
        <p:spPr>
          <a:xfrm>
            <a:off x="1133168" y="5248890"/>
            <a:ext cx="2953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Features: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sequential index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VIX (Volatility Index)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824A7-C21A-E35F-962A-4916B4BBA8BE}"/>
              </a:ext>
            </a:extLst>
          </p:cNvPr>
          <p:cNvSpPr txBox="1"/>
          <p:nvPr/>
        </p:nvSpPr>
        <p:spPr>
          <a:xfrm>
            <a:off x="4391618" y="5248890"/>
            <a:ext cx="2231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Prediction y: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price</a:t>
            </a:r>
            <a:r>
              <a:rPr lang="en-US" altLang="zh-TW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3760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A613F-6BFE-9C3A-0480-A1D66AE3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369B2-B66B-A786-2BC1-7D3994794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Prediction Intervals (PSVQR-f2 tau=0.1, 0.9)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FA4CE-CB5C-2EA6-3A91-488963CA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graph of a number of numbers and a line&#10;&#10;AI-generated content may be incorrect.">
            <a:extLst>
              <a:ext uri="{FF2B5EF4-FFF2-40B4-BE49-F238E27FC236}">
                <a16:creationId xmlns:a16="http://schemas.microsoft.com/office/drawing/2014/main" id="{288E9CD4-6DC9-CA07-F2D7-E301F501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567" y="1072251"/>
            <a:ext cx="8948865" cy="5376968"/>
          </a:xfrm>
          <a:prstGeom prst="rect">
            <a:avLst/>
          </a:prstGeom>
        </p:spPr>
      </p:pic>
      <p:sp>
        <p:nvSpPr>
          <p:cNvPr id="10" name="橢圓 19">
            <a:extLst>
              <a:ext uri="{FF2B5EF4-FFF2-40B4-BE49-F238E27FC236}">
                <a16:creationId xmlns:a16="http://schemas.microsoft.com/office/drawing/2014/main" id="{D1188247-F960-F998-EFF7-B8DC48021087}"/>
              </a:ext>
            </a:extLst>
          </p:cNvPr>
          <p:cNvSpPr/>
          <p:nvPr/>
        </p:nvSpPr>
        <p:spPr>
          <a:xfrm>
            <a:off x="7852508" y="2936118"/>
            <a:ext cx="406172" cy="406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9">
            <a:extLst>
              <a:ext uri="{FF2B5EF4-FFF2-40B4-BE49-F238E27FC236}">
                <a16:creationId xmlns:a16="http://schemas.microsoft.com/office/drawing/2014/main" id="{478902B4-D7D0-6550-92BF-1A7AA53D1C17}"/>
              </a:ext>
            </a:extLst>
          </p:cNvPr>
          <p:cNvSpPr/>
          <p:nvPr/>
        </p:nvSpPr>
        <p:spPr>
          <a:xfrm>
            <a:off x="8561578" y="2786864"/>
            <a:ext cx="406172" cy="406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A76812CC-0AB4-0DA2-3711-FCAB059173BC}"/>
              </a:ext>
            </a:extLst>
          </p:cNvPr>
          <p:cNvSpPr/>
          <p:nvPr/>
        </p:nvSpPr>
        <p:spPr>
          <a:xfrm>
            <a:off x="6158097" y="3995554"/>
            <a:ext cx="406172" cy="406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9">
            <a:extLst>
              <a:ext uri="{FF2B5EF4-FFF2-40B4-BE49-F238E27FC236}">
                <a16:creationId xmlns:a16="http://schemas.microsoft.com/office/drawing/2014/main" id="{408078E7-C23D-EB95-ABF8-C70CB4502721}"/>
              </a:ext>
            </a:extLst>
          </p:cNvPr>
          <p:cNvSpPr/>
          <p:nvPr/>
        </p:nvSpPr>
        <p:spPr>
          <a:xfrm>
            <a:off x="4791753" y="2680482"/>
            <a:ext cx="406172" cy="4061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25DA6-EF65-327F-9089-F776C22FAFB2}"/>
              </a:ext>
            </a:extLst>
          </p:cNvPr>
          <p:cNvSpPr txBox="1"/>
          <p:nvPr/>
        </p:nvSpPr>
        <p:spPr>
          <a:xfrm>
            <a:off x="7676662" y="4140499"/>
            <a:ext cx="423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Quantile Crossing Problem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917830-9FEE-6DEB-77B3-590952BEA665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8839200" y="3429000"/>
            <a:ext cx="954454" cy="71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34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1CDB5-9BFF-8BB3-8F70-96BDDE305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082BC2-1E9A-0C36-F5F3-4B33B2C11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CPD Results (PSVQR-f2 tau=0.5)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557D6-B0AB-5C39-45EB-8BA53858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19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A9FEC8-BB70-1E3C-1F27-E5F71AB5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280" y="1325564"/>
            <a:ext cx="7965440" cy="5025133"/>
          </a:xfrm>
          <a:prstGeom prst="rect">
            <a:avLst/>
          </a:prstGeom>
        </p:spPr>
      </p:pic>
      <p:pic>
        <p:nvPicPr>
          <p:cNvPr id="27" name="Picture 26" descr="A graph showing a graph of a graph&#10;&#10;AI-generated content may be incorrect.">
            <a:extLst>
              <a:ext uri="{FF2B5EF4-FFF2-40B4-BE49-F238E27FC236}">
                <a16:creationId xmlns:a16="http://schemas.microsoft.com/office/drawing/2014/main" id="{99ED0FC6-1BC8-9FEC-FBED-B28DC7804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1327147"/>
            <a:ext cx="7965440" cy="5021966"/>
          </a:xfrm>
          <a:prstGeom prst="rect">
            <a:avLst/>
          </a:prstGeom>
        </p:spPr>
      </p:pic>
      <p:pic>
        <p:nvPicPr>
          <p:cNvPr id="29" name="Picture 28" descr="A graph showing a graph of training&#10;&#10;AI-generated content may be incorrect.">
            <a:extLst>
              <a:ext uri="{FF2B5EF4-FFF2-40B4-BE49-F238E27FC236}">
                <a16:creationId xmlns:a16="http://schemas.microsoft.com/office/drawing/2014/main" id="{C43D6C3B-87CF-80B0-B213-C2D7F0D84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1325563"/>
            <a:ext cx="7965440" cy="5025134"/>
          </a:xfrm>
          <a:prstGeom prst="rect">
            <a:avLst/>
          </a:prstGeom>
        </p:spPr>
      </p:pic>
      <p:pic>
        <p:nvPicPr>
          <p:cNvPr id="31" name="Picture 30" descr="A graph showing a number of training&#10;&#10;AI-generated content may be incorrect.">
            <a:extLst>
              <a:ext uri="{FF2B5EF4-FFF2-40B4-BE49-F238E27FC236}">
                <a16:creationId xmlns:a16="http://schemas.microsoft.com/office/drawing/2014/main" id="{1742B09D-7A33-FCD9-1042-C5B1EA16A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1325563"/>
            <a:ext cx="7965440" cy="5025134"/>
          </a:xfrm>
          <a:prstGeom prst="rect">
            <a:avLst/>
          </a:prstGeom>
        </p:spPr>
      </p:pic>
      <p:pic>
        <p:nvPicPr>
          <p:cNvPr id="33" name="Picture 32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7E5B6038-C3BD-E423-214F-A8AF47CD1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1327147"/>
            <a:ext cx="7965440" cy="5021966"/>
          </a:xfrm>
          <a:prstGeom prst="rect">
            <a:avLst/>
          </a:prstGeom>
        </p:spPr>
      </p:pic>
      <p:pic>
        <p:nvPicPr>
          <p:cNvPr id="35" name="Picture 34" descr="A graph showing a graph of a training&#10;&#10;AI-generated content may be incorrect.">
            <a:extLst>
              <a:ext uri="{FF2B5EF4-FFF2-40B4-BE49-F238E27FC236}">
                <a16:creationId xmlns:a16="http://schemas.microsoft.com/office/drawing/2014/main" id="{740175AA-A747-C9C0-A079-F3F92CFB2C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1325563"/>
            <a:ext cx="7965440" cy="5025134"/>
          </a:xfrm>
          <a:prstGeom prst="rect">
            <a:avLst/>
          </a:prstGeom>
        </p:spPr>
      </p:pic>
      <p:pic>
        <p:nvPicPr>
          <p:cNvPr id="37" name="Picture 36" descr="A graph showing the growth of a stock market&#10;&#10;AI-generated content may be incorrect.">
            <a:extLst>
              <a:ext uri="{FF2B5EF4-FFF2-40B4-BE49-F238E27FC236}">
                <a16:creationId xmlns:a16="http://schemas.microsoft.com/office/drawing/2014/main" id="{ADD5CEA0-8A28-EF2D-1D7F-5E2959EA7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1327147"/>
            <a:ext cx="7965440" cy="5021966"/>
          </a:xfrm>
          <a:prstGeom prst="rect">
            <a:avLst/>
          </a:prstGeom>
        </p:spPr>
      </p:pic>
      <p:pic>
        <p:nvPicPr>
          <p:cNvPr id="23" name="Picture 22" descr="A graph showing a graph of a graph&#10;&#10;AI-generated content may be incorrect.">
            <a:extLst>
              <a:ext uri="{FF2B5EF4-FFF2-40B4-BE49-F238E27FC236}">
                <a16:creationId xmlns:a16="http://schemas.microsoft.com/office/drawing/2014/main" id="{81710018-8F17-D091-A7CA-81CD1C5010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1327147"/>
            <a:ext cx="7965440" cy="50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09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17A9F-3EB0-BB86-9A9C-DAF5F8D5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477D73-1EF2-3209-8B4A-AD6B7CF43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6" r="26290"/>
          <a:stretch>
            <a:fillRect/>
          </a:stretch>
        </p:blipFill>
        <p:spPr bwMode="auto">
          <a:xfrm>
            <a:off x="6597570" y="0"/>
            <a:ext cx="55944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9DC322-6102-68B1-9D45-ED71D4030948}"/>
              </a:ext>
            </a:extLst>
          </p:cNvPr>
          <p:cNvSpPr/>
          <p:nvPr/>
        </p:nvSpPr>
        <p:spPr>
          <a:xfrm>
            <a:off x="6597569" y="0"/>
            <a:ext cx="5594431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186269-EBAC-3834-FE8C-D9FEE99747A1}"/>
              </a:ext>
            </a:extLst>
          </p:cNvPr>
          <p:cNvSpPr txBox="1"/>
          <p:nvPr/>
        </p:nvSpPr>
        <p:spPr>
          <a:xfrm>
            <a:off x="733593" y="583828"/>
            <a:ext cx="3148313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defRPr>
            </a:lvl1pPr>
          </a:lstStyle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1EB61C-CE6D-D93D-9AFC-F392D4CF9864}"/>
              </a:ext>
            </a:extLst>
          </p:cNvPr>
          <p:cNvSpPr txBox="1"/>
          <p:nvPr/>
        </p:nvSpPr>
        <p:spPr>
          <a:xfrm>
            <a:off x="1329688" y="1555698"/>
            <a:ext cx="5104436" cy="374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Motivations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Framework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Preliminary Experiments</a:t>
            </a:r>
          </a:p>
          <a:p>
            <a:pPr marL="342900" indent="-3429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8784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26D3C-123D-7531-90A4-8C91A76F8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BDAD6-1D0B-CBDC-FF92-26272AC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Experiment Results (PSVQR-f2 vs PSVQR-f1)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3C3BE-41ED-E593-896F-9AF1542F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03362-0F79-4B27-1D2A-CF47F5770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022" y="1845436"/>
            <a:ext cx="5585378" cy="3526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42778E-FAB9-5397-CA39-30212B986FE1}"/>
              </a:ext>
            </a:extLst>
          </p:cNvPr>
          <p:cNvSpPr txBox="1"/>
          <p:nvPr/>
        </p:nvSpPr>
        <p:spPr>
          <a:xfrm>
            <a:off x="2071539" y="5987554"/>
            <a:ext cx="2138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Use 2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90A9D-E225-3D02-376B-5405F0AD198B}"/>
              </a:ext>
            </a:extLst>
          </p:cNvPr>
          <p:cNvSpPr txBox="1"/>
          <p:nvPr/>
        </p:nvSpPr>
        <p:spPr>
          <a:xfrm>
            <a:off x="7848648" y="6035823"/>
            <a:ext cx="2138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Use 1 features</a:t>
            </a:r>
          </a:p>
        </p:txBody>
      </p:sp>
      <p:pic>
        <p:nvPicPr>
          <p:cNvPr id="6" name="Picture 5" descr="A graph showing a graph of a graph&#10;&#10;AI-generated content may be incorrect.">
            <a:extLst>
              <a:ext uri="{FF2B5EF4-FFF2-40B4-BE49-F238E27FC236}">
                <a16:creationId xmlns:a16="http://schemas.microsoft.com/office/drawing/2014/main" id="{5BD95765-CB3E-F0F8-215F-7B6AEE9A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1" y="1845436"/>
            <a:ext cx="5585379" cy="3521410"/>
          </a:xfrm>
          <a:prstGeom prst="rect">
            <a:avLst/>
          </a:prstGeom>
        </p:spPr>
      </p:pic>
      <p:sp>
        <p:nvSpPr>
          <p:cNvPr id="4" name="橢圓 19">
            <a:extLst>
              <a:ext uri="{FF2B5EF4-FFF2-40B4-BE49-F238E27FC236}">
                <a16:creationId xmlns:a16="http://schemas.microsoft.com/office/drawing/2014/main" id="{AD5087E1-07E2-E9B6-2C4D-7FDFCA364924}"/>
              </a:ext>
            </a:extLst>
          </p:cNvPr>
          <p:cNvSpPr/>
          <p:nvPr/>
        </p:nvSpPr>
        <p:spPr>
          <a:xfrm>
            <a:off x="1586097" y="3763114"/>
            <a:ext cx="406172" cy="406172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19">
            <a:extLst>
              <a:ext uri="{FF2B5EF4-FFF2-40B4-BE49-F238E27FC236}">
                <a16:creationId xmlns:a16="http://schemas.microsoft.com/office/drawing/2014/main" id="{06495EF9-4EC9-2C7B-08CF-664EF53221EA}"/>
              </a:ext>
            </a:extLst>
          </p:cNvPr>
          <p:cNvSpPr/>
          <p:nvPr/>
        </p:nvSpPr>
        <p:spPr>
          <a:xfrm>
            <a:off x="2745088" y="2923499"/>
            <a:ext cx="406172" cy="406172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9">
            <a:extLst>
              <a:ext uri="{FF2B5EF4-FFF2-40B4-BE49-F238E27FC236}">
                <a16:creationId xmlns:a16="http://schemas.microsoft.com/office/drawing/2014/main" id="{468F86DC-48E9-91EA-23C4-E9CF6DF6819E}"/>
              </a:ext>
            </a:extLst>
          </p:cNvPr>
          <p:cNvSpPr/>
          <p:nvPr/>
        </p:nvSpPr>
        <p:spPr>
          <a:xfrm>
            <a:off x="8330467" y="2923499"/>
            <a:ext cx="406172" cy="406172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9">
            <a:extLst>
              <a:ext uri="{FF2B5EF4-FFF2-40B4-BE49-F238E27FC236}">
                <a16:creationId xmlns:a16="http://schemas.microsoft.com/office/drawing/2014/main" id="{C8791B8E-96BF-4B74-F2A9-614461CA68D8}"/>
              </a:ext>
            </a:extLst>
          </p:cNvPr>
          <p:cNvSpPr/>
          <p:nvPr/>
        </p:nvSpPr>
        <p:spPr>
          <a:xfrm>
            <a:off x="7294767" y="3763114"/>
            <a:ext cx="406172" cy="406172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47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19547-DC60-2882-B998-D998F8911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07F57D-B56F-9D01-41BE-B356DA7DC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48" y="1121812"/>
            <a:ext cx="8369103" cy="513468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345189-476B-9EBE-7CD5-ADE0D8AC5F6B}"/>
              </a:ext>
            </a:extLst>
          </p:cNvPr>
          <p:cNvSpPr/>
          <p:nvPr/>
        </p:nvSpPr>
        <p:spPr>
          <a:xfrm>
            <a:off x="1911448" y="1121812"/>
            <a:ext cx="8369103" cy="5134684"/>
          </a:xfrm>
          <a:custGeom>
            <a:avLst/>
            <a:gdLst>
              <a:gd name="connsiteX0" fmla="*/ 3978127 w 8369103"/>
              <a:gd name="connsiteY0" fmla="*/ 1188782 h 5134684"/>
              <a:gd name="connsiteX1" fmla="*/ 3680094 w 8369103"/>
              <a:gd name="connsiteY1" fmla="*/ 1486815 h 5134684"/>
              <a:gd name="connsiteX2" fmla="*/ 3680094 w 8369103"/>
              <a:gd name="connsiteY2" fmla="*/ 3851620 h 5134684"/>
              <a:gd name="connsiteX3" fmla="*/ 3978127 w 8369103"/>
              <a:gd name="connsiteY3" fmla="*/ 4149653 h 5134684"/>
              <a:gd name="connsiteX4" fmla="*/ 5170221 w 8369103"/>
              <a:gd name="connsiteY4" fmla="*/ 4149653 h 5134684"/>
              <a:gd name="connsiteX5" fmla="*/ 5468254 w 8369103"/>
              <a:gd name="connsiteY5" fmla="*/ 3851620 h 5134684"/>
              <a:gd name="connsiteX6" fmla="*/ 5468254 w 8369103"/>
              <a:gd name="connsiteY6" fmla="*/ 1486815 h 5134684"/>
              <a:gd name="connsiteX7" fmla="*/ 5170221 w 8369103"/>
              <a:gd name="connsiteY7" fmla="*/ 1188782 h 5134684"/>
              <a:gd name="connsiteX8" fmla="*/ 0 w 8369103"/>
              <a:gd name="connsiteY8" fmla="*/ 0 h 5134684"/>
              <a:gd name="connsiteX9" fmla="*/ 8369103 w 8369103"/>
              <a:gd name="connsiteY9" fmla="*/ 0 h 5134684"/>
              <a:gd name="connsiteX10" fmla="*/ 8369103 w 8369103"/>
              <a:gd name="connsiteY10" fmla="*/ 5134684 h 5134684"/>
              <a:gd name="connsiteX11" fmla="*/ 0 w 8369103"/>
              <a:gd name="connsiteY11" fmla="*/ 5134684 h 513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69103" h="5134684">
                <a:moveTo>
                  <a:pt x="3978127" y="1188782"/>
                </a:moveTo>
                <a:cubicBezTo>
                  <a:pt x="3813528" y="1188782"/>
                  <a:pt x="3680094" y="1322216"/>
                  <a:pt x="3680094" y="1486815"/>
                </a:cubicBezTo>
                <a:lnTo>
                  <a:pt x="3680094" y="3851620"/>
                </a:lnTo>
                <a:cubicBezTo>
                  <a:pt x="3680094" y="4016219"/>
                  <a:pt x="3813528" y="4149653"/>
                  <a:pt x="3978127" y="4149653"/>
                </a:cubicBezTo>
                <a:lnTo>
                  <a:pt x="5170221" y="4149653"/>
                </a:lnTo>
                <a:cubicBezTo>
                  <a:pt x="5334820" y="4149653"/>
                  <a:pt x="5468254" y="4016219"/>
                  <a:pt x="5468254" y="3851620"/>
                </a:cubicBezTo>
                <a:lnTo>
                  <a:pt x="5468254" y="1486815"/>
                </a:lnTo>
                <a:cubicBezTo>
                  <a:pt x="5468254" y="1322216"/>
                  <a:pt x="5334820" y="1188782"/>
                  <a:pt x="5170221" y="1188782"/>
                </a:cubicBezTo>
                <a:close/>
                <a:moveTo>
                  <a:pt x="0" y="0"/>
                </a:moveTo>
                <a:lnTo>
                  <a:pt x="8369103" y="0"/>
                </a:lnTo>
                <a:lnTo>
                  <a:pt x="8369103" y="5134684"/>
                </a:lnTo>
                <a:lnTo>
                  <a:pt x="0" y="5134684"/>
                </a:lnTo>
                <a:close/>
              </a:path>
            </a:pathLst>
          </a:cu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C77105-5DF7-AE00-EF49-C3AF08A7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Compare to Benchmark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916056-C7C5-DB70-1264-2B266123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2344" y="6073934"/>
            <a:ext cx="2743200" cy="365125"/>
          </a:xfrm>
        </p:spPr>
        <p:txBody>
          <a:bodyPr/>
          <a:lstStyle/>
          <a:p>
            <a:fld id="{651281EB-75D1-490B-BA99-C04F5AA2EA98}" type="slidenum">
              <a:rPr lang="en-US" smtClean="0"/>
              <a:t>21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302111B-3DB1-DE70-810E-1F6840F6BD95}"/>
              </a:ext>
            </a:extLst>
          </p:cNvPr>
          <p:cNvGrpSpPr/>
          <p:nvPr/>
        </p:nvGrpSpPr>
        <p:grpSpPr>
          <a:xfrm>
            <a:off x="7932664" y="4430716"/>
            <a:ext cx="2186696" cy="578164"/>
            <a:chOff x="8638984" y="1184482"/>
            <a:chExt cx="2714381" cy="684213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AC94A936-C1AB-61A8-6DDC-4F9F8A8E6775}"/>
                </a:ext>
              </a:extLst>
            </p:cNvPr>
            <p:cNvSpPr/>
            <p:nvPr/>
          </p:nvSpPr>
          <p:spPr>
            <a:xfrm>
              <a:off x="8638984" y="1184482"/>
              <a:ext cx="2714381" cy="684213"/>
            </a:xfrm>
            <a:prstGeom prst="round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A3D323-75F9-86B9-6B75-F1978CF84CF6}"/>
                </a:ext>
              </a:extLst>
            </p:cNvPr>
            <p:cNvSpPr txBox="1"/>
            <p:nvPr/>
          </p:nvSpPr>
          <p:spPr>
            <a:xfrm>
              <a:off x="8720737" y="1294454"/>
              <a:ext cx="2550874" cy="437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reciprocal tariffs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D78EB3-6EB6-49CB-A3B9-D78D367EC296}"/>
              </a:ext>
            </a:extLst>
          </p:cNvPr>
          <p:cNvCxnSpPr>
            <a:stCxn id="42" idx="1"/>
          </p:cNvCxnSpPr>
          <p:nvPr/>
        </p:nvCxnSpPr>
        <p:spPr>
          <a:xfrm flipH="1" flipV="1">
            <a:off x="7487194" y="4619776"/>
            <a:ext cx="445470" cy="1000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71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1A44-BE59-625A-214B-8C9CD53C9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02EE7-BEB3-21E1-5F1B-96F1ECE21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Conclusion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A54FD-1D00-6880-D2B5-EAF8CB89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22</a:t>
            </a:fld>
            <a:endParaRPr 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89643AC-23A3-FBFE-B186-5744B44F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49608" cy="403693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PSVQR-f2 outperforms ARIMA model</a:t>
            </a:r>
            <a:r>
              <a:rPr lang="zh-TW" altLang="en-US" dirty="0"/>
              <a:t> </a:t>
            </a:r>
            <a:r>
              <a:rPr lang="en-US" altLang="zh-TW" dirty="0"/>
              <a:t>in S&amp;P</a:t>
            </a:r>
            <a:r>
              <a:rPr lang="zh-TW" altLang="en-US" dirty="0"/>
              <a:t> </a:t>
            </a:r>
            <a:r>
              <a:rPr lang="en-US" altLang="zh-TW" dirty="0"/>
              <a:t>500</a:t>
            </a:r>
            <a:r>
              <a:rPr lang="zh-TW" altLang="en-US" dirty="0"/>
              <a:t> </a:t>
            </a:r>
            <a:r>
              <a:rPr lang="en-US" altLang="zh-TW" dirty="0"/>
              <a:t>predictions</a:t>
            </a:r>
            <a:r>
              <a:rPr lang="en-US" dirty="0"/>
              <a:t>.</a:t>
            </a:r>
          </a:p>
          <a:p>
            <a:pPr>
              <a:lnSpc>
                <a:spcPct val="200000"/>
              </a:lnSpc>
            </a:pPr>
            <a:r>
              <a:rPr lang="en-US" dirty="0"/>
              <a:t>Trade-off between CPD and prediction accuracy.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PSVQR</a:t>
            </a:r>
            <a:r>
              <a:rPr lang="zh-TW" altLang="en-US" dirty="0"/>
              <a:t> </a:t>
            </a:r>
            <a:r>
              <a:rPr lang="en-US" altLang="zh-TW" dirty="0"/>
              <a:t>has crossing quantile problem.</a:t>
            </a:r>
          </a:p>
        </p:txBody>
      </p:sp>
    </p:spTree>
    <p:extLst>
      <p:ext uri="{BB962C8B-B14F-4D97-AF65-F5344CB8AC3E}">
        <p14:creationId xmlns:p14="http://schemas.microsoft.com/office/powerpoint/2010/main" val="11453091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868F5-B408-6C0F-DA1D-40F233744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DCA63-E80A-2D50-C667-9021CFAB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Future Work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B7CCC-CBC7-1AEF-9060-88BB87F9B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72" y="1571779"/>
            <a:ext cx="11537066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50000"/>
              </a:lnSpc>
            </a:pPr>
            <a:r>
              <a:rPr lang="en-US" dirty="0"/>
              <a:t>Find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en-US" dirty="0"/>
              <a:t> proper method to decide the penalty of CP amounts.</a:t>
            </a:r>
          </a:p>
          <a:p>
            <a:pPr>
              <a:lnSpc>
                <a:spcPct val="250000"/>
              </a:lnSpc>
            </a:pPr>
            <a:r>
              <a:rPr lang="en-US" dirty="0"/>
              <a:t>Solve the quantile crossing problem (e.g., Dai, Kuosmanen, &amp; Zhou, 2023).</a:t>
            </a:r>
          </a:p>
          <a:p>
            <a:pPr>
              <a:lnSpc>
                <a:spcPct val="250000"/>
              </a:lnSpc>
            </a:pPr>
            <a:r>
              <a:rPr lang="en-US" dirty="0"/>
              <a:t>Transfer CPU-based solver to GPU solutions.</a:t>
            </a:r>
          </a:p>
          <a:p>
            <a:pPr>
              <a:lnSpc>
                <a:spcPct val="250000"/>
              </a:lnSpc>
            </a:pPr>
            <a:r>
              <a:rPr lang="en-US" dirty="0"/>
              <a:t>Add more features and compare it with other PCD methods on different datasets.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10A99-F31C-8AAD-5013-995C378E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7773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D4A2A-E8C0-449D-864F-0042C7E2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8F4CF-2FD3-86B1-EBF8-BC22A9D1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References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5FCB9C-417B-E729-F91A-827C049B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05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Gupta, M., </a:t>
            </a:r>
            <a:r>
              <a:rPr lang="en-US" sz="2400" dirty="0" err="1"/>
              <a:t>Wadhvani</a:t>
            </a:r>
            <a:r>
              <a:rPr lang="en-US" sz="2400" dirty="0"/>
              <a:t>, R., &amp; Rasool, A. (2024). Comprehensive analysis of change-point dynamics detection in time series data: A review. Expert Systems with Applications, 123342.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Bassett Jr, G., &amp; </a:t>
            </a:r>
            <a:r>
              <a:rPr lang="en-US" sz="2400" dirty="0" err="1"/>
              <a:t>Koenker</a:t>
            </a:r>
            <a:r>
              <a:rPr lang="en-US" sz="2400" dirty="0"/>
              <a:t>, R. (1982). An empirical quantile function for linear models with </a:t>
            </a:r>
            <a:r>
              <a:rPr lang="en-US" sz="2400" dirty="0" err="1"/>
              <a:t>iid</a:t>
            </a:r>
            <a:r>
              <a:rPr lang="en-US" sz="2400" dirty="0"/>
              <a:t> errors. </a:t>
            </a:r>
            <a:r>
              <a:rPr lang="en-US" sz="2400" i="1" dirty="0"/>
              <a:t>Journal of the American Statistical Association</a:t>
            </a:r>
            <a:r>
              <a:rPr lang="en-US" sz="2400" dirty="0"/>
              <a:t>, </a:t>
            </a:r>
            <a:r>
              <a:rPr lang="en-US" sz="2400" i="1" dirty="0"/>
              <a:t>77</a:t>
            </a:r>
            <a:r>
              <a:rPr lang="en-US" sz="2400" dirty="0"/>
              <a:t>(378), 407-415.</a:t>
            </a:r>
            <a:endParaRPr lang="it-IT" sz="2400" dirty="0"/>
          </a:p>
          <a:p>
            <a:pPr>
              <a:lnSpc>
                <a:spcPct val="120000"/>
              </a:lnSpc>
            </a:pPr>
            <a:r>
              <a:rPr lang="it-IT" sz="2400" dirty="0"/>
              <a:t>Dai, S., Kuosmanen, T., &amp; Zhou, X. (2023). Non-crossing convex quantile regression. </a:t>
            </a:r>
            <a:r>
              <a:rPr lang="it-IT" sz="2400" i="1" dirty="0"/>
              <a:t>Economics letters</a:t>
            </a:r>
            <a:r>
              <a:rPr lang="it-IT" sz="2400" dirty="0"/>
              <a:t>, </a:t>
            </a:r>
            <a:r>
              <a:rPr lang="it-IT" sz="2400" i="1" dirty="0"/>
              <a:t>233</a:t>
            </a:r>
            <a:r>
              <a:rPr lang="it-IT" sz="2400" dirty="0"/>
              <a:t>, 111396.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1CFD4-BF27-02E8-BA87-F1883650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79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83E5-5CDC-3D95-ED9E-E311472F6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E0086A-091F-CCE3-9761-8C2A02C8B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r="26290"/>
          <a:stretch>
            <a:fillRect/>
          </a:stretch>
        </p:blipFill>
        <p:spPr bwMode="auto">
          <a:xfrm>
            <a:off x="4606723" y="0"/>
            <a:ext cx="75852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3149A8-257A-97F7-2393-30DA13E17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/>
              </a:gs>
              <a:gs pos="100000">
                <a:schemeClr val="tx1">
                  <a:alpha val="1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AADCD08E-56DB-40F9-BFBE-B46D4686F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244" y="450847"/>
            <a:ext cx="728120" cy="728120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FF79B1C6-2D6E-CDA5-2779-019F5DB7A068}"/>
              </a:ext>
            </a:extLst>
          </p:cNvPr>
          <p:cNvSpPr txBox="1">
            <a:spLocks/>
          </p:cNvSpPr>
          <p:nvPr/>
        </p:nvSpPr>
        <p:spPr>
          <a:xfrm>
            <a:off x="744334" y="1473267"/>
            <a:ext cx="21480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Thanks!</a:t>
            </a:r>
            <a:endParaRPr lang="en-US" sz="3600" b="1" dirty="0">
              <a:solidFill>
                <a:schemeClr val="bg1"/>
              </a:solidFill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4875A-98AC-F616-6A39-47BD815605B9}"/>
              </a:ext>
            </a:extLst>
          </p:cNvPr>
          <p:cNvSpPr txBox="1"/>
          <p:nvPr/>
        </p:nvSpPr>
        <p:spPr>
          <a:xfrm>
            <a:off x="2267021" y="5384733"/>
            <a:ext cx="440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justintsai77@gmail.com</a:t>
            </a:r>
          </a:p>
        </p:txBody>
      </p:sp>
      <p:pic>
        <p:nvPicPr>
          <p:cNvPr id="15" name="Graphic 14" descr="Envelope with solid fill">
            <a:extLst>
              <a:ext uri="{FF2B5EF4-FFF2-40B4-BE49-F238E27FC236}">
                <a16:creationId xmlns:a16="http://schemas.microsoft.com/office/drawing/2014/main" id="{A785C271-F21A-A9EE-8E6B-94D4BE239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1427" y="5271549"/>
            <a:ext cx="688033" cy="688033"/>
          </a:xfrm>
          <a:prstGeom prst="rect">
            <a:avLst/>
          </a:prstGeom>
        </p:spPr>
      </p:pic>
      <p:sp>
        <p:nvSpPr>
          <p:cNvPr id="17" name="副標題 2">
            <a:extLst>
              <a:ext uri="{FF2B5EF4-FFF2-40B4-BE49-F238E27FC236}">
                <a16:creationId xmlns:a16="http://schemas.microsoft.com/office/drawing/2014/main" id="{C50A47C7-FADC-BC46-8249-08B89002C011}"/>
              </a:ext>
            </a:extLst>
          </p:cNvPr>
          <p:cNvSpPr txBox="1">
            <a:spLocks/>
          </p:cNvSpPr>
          <p:nvPr/>
        </p:nvSpPr>
        <p:spPr>
          <a:xfrm>
            <a:off x="966173" y="3880587"/>
            <a:ext cx="1517947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Contact: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24CADE-8975-EBCF-9489-7C513A39623D}"/>
              </a:ext>
            </a:extLst>
          </p:cNvPr>
          <p:cNvGrpSpPr/>
          <p:nvPr/>
        </p:nvGrpSpPr>
        <p:grpSpPr>
          <a:xfrm>
            <a:off x="1393978" y="4496884"/>
            <a:ext cx="582930" cy="585216"/>
            <a:chOff x="952751" y="3652017"/>
            <a:chExt cx="701454" cy="70145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99B615-99ED-2206-21A9-C41A47E1AC96}"/>
                </a:ext>
              </a:extLst>
            </p:cNvPr>
            <p:cNvSpPr/>
            <p:nvPr/>
          </p:nvSpPr>
          <p:spPr>
            <a:xfrm>
              <a:off x="1221351" y="3787259"/>
              <a:ext cx="176480" cy="176479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A580566-A666-A372-7FA6-719A62AF8BD7}"/>
                </a:ext>
              </a:extLst>
            </p:cNvPr>
            <p:cNvSpPr/>
            <p:nvPr/>
          </p:nvSpPr>
          <p:spPr>
            <a:xfrm>
              <a:off x="1133111" y="3985800"/>
              <a:ext cx="352960" cy="176479"/>
            </a:xfrm>
            <a:custGeom>
              <a:avLst/>
              <a:gdLst>
                <a:gd name="connsiteX0" fmla="*/ 609600 w 609600"/>
                <a:gd name="connsiteY0" fmla="*/ 304800 h 304800"/>
                <a:gd name="connsiteX1" fmla="*/ 609600 w 609600"/>
                <a:gd name="connsiteY1" fmla="*/ 152400 h 304800"/>
                <a:gd name="connsiteX2" fmla="*/ 579120 w 609600"/>
                <a:gd name="connsiteY2" fmla="*/ 91440 h 304800"/>
                <a:gd name="connsiteX3" fmla="*/ 430530 w 609600"/>
                <a:gd name="connsiteY3" fmla="*/ 19050 h 304800"/>
                <a:gd name="connsiteX4" fmla="*/ 304800 w 609600"/>
                <a:gd name="connsiteY4" fmla="*/ 0 h 304800"/>
                <a:gd name="connsiteX5" fmla="*/ 179070 w 609600"/>
                <a:gd name="connsiteY5" fmla="*/ 19050 h 304800"/>
                <a:gd name="connsiteX6" fmla="*/ 30480 w 609600"/>
                <a:gd name="connsiteY6" fmla="*/ 91440 h 304800"/>
                <a:gd name="connsiteX7" fmla="*/ 0 w 609600"/>
                <a:gd name="connsiteY7" fmla="*/ 152400 h 304800"/>
                <a:gd name="connsiteX8" fmla="*/ 0 w 609600"/>
                <a:gd name="connsiteY8" fmla="*/ 304800 h 304800"/>
                <a:gd name="connsiteX9" fmla="*/ 609600 w 609600"/>
                <a:gd name="connsiteY9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00" h="304800">
                  <a:moveTo>
                    <a:pt x="609600" y="304800"/>
                  </a:moveTo>
                  <a:lnTo>
                    <a:pt x="609600" y="152400"/>
                  </a:lnTo>
                  <a:cubicBezTo>
                    <a:pt x="609600" y="129540"/>
                    <a:pt x="598170" y="106680"/>
                    <a:pt x="579120" y="91440"/>
                  </a:cubicBezTo>
                  <a:cubicBezTo>
                    <a:pt x="537210" y="57150"/>
                    <a:pt x="483870" y="34290"/>
                    <a:pt x="430530" y="19050"/>
                  </a:cubicBezTo>
                  <a:cubicBezTo>
                    <a:pt x="392430" y="7620"/>
                    <a:pt x="350520" y="0"/>
                    <a:pt x="304800" y="0"/>
                  </a:cubicBezTo>
                  <a:cubicBezTo>
                    <a:pt x="262890" y="0"/>
                    <a:pt x="220980" y="7620"/>
                    <a:pt x="179070" y="19050"/>
                  </a:cubicBezTo>
                  <a:cubicBezTo>
                    <a:pt x="125730" y="34290"/>
                    <a:pt x="72390" y="60960"/>
                    <a:pt x="30480" y="91440"/>
                  </a:cubicBezTo>
                  <a:cubicBezTo>
                    <a:pt x="11430" y="106680"/>
                    <a:pt x="0" y="129540"/>
                    <a:pt x="0" y="152400"/>
                  </a:cubicBezTo>
                  <a:lnTo>
                    <a:pt x="0" y="304800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BFFB4A-C5B9-1611-3B37-82BFE5014253}"/>
                </a:ext>
              </a:extLst>
            </p:cNvPr>
            <p:cNvSpPr/>
            <p:nvPr/>
          </p:nvSpPr>
          <p:spPr>
            <a:xfrm>
              <a:off x="952751" y="3652017"/>
              <a:ext cx="701454" cy="70145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254EFA8-9897-018F-8B0D-A1EDDEFC47FA}"/>
              </a:ext>
            </a:extLst>
          </p:cNvPr>
          <p:cNvSpPr txBox="1"/>
          <p:nvPr/>
        </p:nvSpPr>
        <p:spPr>
          <a:xfrm>
            <a:off x="2282261" y="4558660"/>
            <a:ext cx="440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Sheng-Yu Tsai (Justin Tsai)</a:t>
            </a:r>
          </a:p>
        </p:txBody>
      </p:sp>
    </p:spTree>
    <p:extLst>
      <p:ext uri="{BB962C8B-B14F-4D97-AF65-F5344CB8AC3E}">
        <p14:creationId xmlns:p14="http://schemas.microsoft.com/office/powerpoint/2010/main" val="32223403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8E92C2-C6DE-9984-7EDC-A345C981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F68808-44F9-EE45-2513-BED29410BDA4}"/>
                  </a:ext>
                </a:extLst>
              </p:cNvPr>
              <p:cNvSpPr txBox="1"/>
              <p:nvPr/>
            </p:nvSpPr>
            <p:spPr>
              <a:xfrm>
                <a:off x="5957399" y="6039441"/>
                <a:ext cx="59799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residuals outside the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dirty="0"/>
                  <a:t>-insensitive tube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F68808-44F9-EE45-2513-BED29410B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399" y="6039441"/>
                <a:ext cx="5979951" cy="430887"/>
              </a:xfrm>
              <a:prstGeom prst="rect">
                <a:avLst/>
              </a:prstGeom>
              <a:blipFill>
                <a:blip r:embed="rId3"/>
                <a:stretch>
                  <a:fillRect l="-612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6ADC3CB1-6037-D15E-7467-F0F958E2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18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The Proposed Model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5A8DF4-7D2E-5832-0585-F2FDC919BC81}"/>
              </a:ext>
            </a:extLst>
          </p:cNvPr>
          <p:cNvGrpSpPr/>
          <p:nvPr/>
        </p:nvGrpSpPr>
        <p:grpSpPr>
          <a:xfrm>
            <a:off x="1154734" y="1926566"/>
            <a:ext cx="8628646" cy="2672889"/>
            <a:chOff x="1351211" y="2278107"/>
            <a:chExt cx="8628646" cy="2672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D93855B-7E53-6E62-D773-68EABEDC4F78}"/>
                    </a:ext>
                  </a:extLst>
                </p:cNvPr>
                <p:cNvSpPr txBox="1"/>
                <p:nvPr/>
              </p:nvSpPr>
              <p:spPr>
                <a:xfrm>
                  <a:off x="1351211" y="2278107"/>
                  <a:ext cx="5683286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Sup>
                                  <m:sSubSup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lim>
                            </m:limLow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func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D93855B-7E53-6E62-D773-68EABEDC4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211" y="2278107"/>
                  <a:ext cx="5683286" cy="7562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5">
                  <a:extLst>
                    <a:ext uri="{FF2B5EF4-FFF2-40B4-BE49-F238E27FC236}">
                      <a16:creationId xmlns:a16="http://schemas.microsoft.com/office/drawing/2014/main" id="{588DAC64-37D8-B865-6D33-8DA557108F2A}"/>
                    </a:ext>
                  </a:extLst>
                </p:cNvPr>
                <p:cNvSpPr txBox="1"/>
                <p:nvPr/>
              </p:nvSpPr>
              <p:spPr>
                <a:xfrm>
                  <a:off x="2619572" y="3224963"/>
                  <a:ext cx="7360284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e>
                            </m:d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nary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文字方塊 5">
                  <a:extLst>
                    <a:ext uri="{FF2B5EF4-FFF2-40B4-BE49-F238E27FC236}">
                      <a16:creationId xmlns:a16="http://schemas.microsoft.com/office/drawing/2014/main" id="{588DAC64-37D8-B865-6D33-8DA557108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572" y="3224963"/>
                  <a:ext cx="7360284" cy="7562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F0AC873A-0D2B-1D4A-BAAC-403FA293BE83}"/>
                    </a:ext>
                  </a:extLst>
                </p:cNvPr>
                <p:cNvSpPr txBox="1"/>
                <p:nvPr/>
              </p:nvSpPr>
              <p:spPr>
                <a:xfrm>
                  <a:off x="2619572" y="4194763"/>
                  <a:ext cx="7360285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e>
                            </m:d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nary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F0AC873A-0D2B-1D4A-BAAC-403FA293B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572" y="4194763"/>
                  <a:ext cx="7360285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5">
                  <a:extLst>
                    <a:ext uri="{FF2B5EF4-FFF2-40B4-BE49-F238E27FC236}">
                      <a16:creationId xmlns:a16="http://schemas.microsoft.com/office/drawing/2014/main" id="{CE377E0F-896F-E701-1709-2E24E32FBC33}"/>
                    </a:ext>
                  </a:extLst>
                </p:cNvPr>
                <p:cNvSpPr txBox="1"/>
                <p:nvPr/>
              </p:nvSpPr>
              <p:spPr>
                <a:xfrm>
                  <a:off x="1646184" y="3486786"/>
                  <a:ext cx="395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5">
                  <a:extLst>
                    <a:ext uri="{FF2B5EF4-FFF2-40B4-BE49-F238E27FC236}">
                      <a16:creationId xmlns:a16="http://schemas.microsoft.com/office/drawing/2014/main" id="{CE377E0F-896F-E701-1709-2E24E32FB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184" y="3486786"/>
                  <a:ext cx="39510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23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0037B3-6B54-6949-8755-971C94F1ADF4}"/>
                  </a:ext>
                </a:extLst>
              </p:cNvPr>
              <p:cNvSpPr txBox="1"/>
              <p:nvPr/>
            </p:nvSpPr>
            <p:spPr>
              <a:xfrm>
                <a:off x="1154735" y="5291950"/>
                <a:ext cx="412745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/>
                  <a:t>: the size of sliding window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0037B3-6B54-6949-8755-971C94F1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5" y="5291950"/>
                <a:ext cx="4127456" cy="430887"/>
              </a:xfrm>
              <a:prstGeom prst="rect">
                <a:avLst/>
              </a:prstGeom>
              <a:blipFill>
                <a:blip r:embed="rId8"/>
                <a:stretch>
                  <a:fillRect t="-8451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8DF9FC-AD19-4B3F-5FC3-600C833D6316}"/>
                  </a:ext>
                </a:extLst>
              </p:cNvPr>
              <p:cNvSpPr txBox="1"/>
              <p:nvPr/>
            </p:nvSpPr>
            <p:spPr>
              <a:xfrm>
                <a:off x="1154734" y="5665696"/>
                <a:ext cx="441420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the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dirty="0"/>
                  <a:t>-insensitive tube width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8DF9FC-AD19-4B3F-5FC3-600C833D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4" y="5665696"/>
                <a:ext cx="4414201" cy="430887"/>
              </a:xfrm>
              <a:prstGeom prst="rect">
                <a:avLst/>
              </a:prstGeom>
              <a:blipFill>
                <a:blip r:embed="rId9"/>
                <a:stretch>
                  <a:fillRect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1743FD-B006-F42E-6531-9FF713E2B085}"/>
                  </a:ext>
                </a:extLst>
              </p:cNvPr>
              <p:cNvSpPr txBox="1"/>
              <p:nvPr/>
            </p:nvSpPr>
            <p:spPr>
              <a:xfrm>
                <a:off x="5957400" y="5665696"/>
                <a:ext cx="38217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200" dirty="0"/>
                  <a:t>: coefficient of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1743FD-B006-F42E-6531-9FF713E2B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00" y="5665696"/>
                <a:ext cx="3821772" cy="430887"/>
              </a:xfrm>
              <a:prstGeom prst="rect">
                <a:avLst/>
              </a:prstGeom>
              <a:blipFill>
                <a:blip r:embed="rId10"/>
                <a:stretch>
                  <a:fillRect l="-159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15092E-A82A-85FC-1AFC-1DA7A4B950E0}"/>
                  </a:ext>
                </a:extLst>
              </p:cNvPr>
              <p:cNvSpPr txBox="1"/>
              <p:nvPr/>
            </p:nvSpPr>
            <p:spPr>
              <a:xfrm>
                <a:off x="5957400" y="5291950"/>
                <a:ext cx="471948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200" dirty="0"/>
                  <a:t>: numbers of change points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endParaRPr lang="en-US" sz="22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15092E-A82A-85FC-1AFC-1DA7A4B95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00" y="5291950"/>
                <a:ext cx="4719484" cy="430887"/>
              </a:xfrm>
              <a:prstGeom prst="rect">
                <a:avLst/>
              </a:prstGeom>
              <a:blipFill>
                <a:blip r:embed="rId11"/>
                <a:stretch>
                  <a:fillRect l="-129" t="-8451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B087BF-4F27-B38C-2B0C-65ABC23C915C}"/>
                  </a:ext>
                </a:extLst>
              </p:cNvPr>
              <p:cNvSpPr txBox="1"/>
              <p:nvPr/>
            </p:nvSpPr>
            <p:spPr>
              <a:xfrm>
                <a:off x="5957399" y="4918204"/>
                <a:ext cx="267628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zh-TW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intercept term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B087BF-4F27-B38C-2B0C-65ABC23C9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399" y="4918204"/>
                <a:ext cx="2676287" cy="430887"/>
              </a:xfrm>
              <a:prstGeom prst="rect">
                <a:avLst/>
              </a:prstGeom>
              <a:blipFill>
                <a:blip r:embed="rId12"/>
                <a:stretch>
                  <a:fillRect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3CAEAA-3003-13CC-5CFA-CDBE609C9281}"/>
                  </a:ext>
                </a:extLst>
              </p:cNvPr>
              <p:cNvSpPr txBox="1"/>
              <p:nvPr/>
            </p:nvSpPr>
            <p:spPr>
              <a:xfrm>
                <a:off x="1154735" y="4918204"/>
                <a:ext cx="45695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/>
                  <a:t>: the hyperplane weight vector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3CAEAA-3003-13CC-5CFA-CDBE609C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5" y="4918204"/>
                <a:ext cx="4569522" cy="430887"/>
              </a:xfrm>
              <a:prstGeom prst="rect">
                <a:avLst/>
              </a:prstGeom>
              <a:blipFill>
                <a:blip r:embed="rId13"/>
                <a:stretch>
                  <a:fillRect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7E9651-63E6-4C36-FD4B-1B0123D6CDA1}"/>
                  </a:ext>
                </a:extLst>
              </p:cNvPr>
              <p:cNvSpPr txBox="1"/>
              <p:nvPr/>
            </p:nvSpPr>
            <p:spPr>
              <a:xfrm>
                <a:off x="1154736" y="6039441"/>
                <a:ext cx="45695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: the penalties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7E9651-63E6-4C36-FD4B-1B0123D6C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6" y="6039441"/>
                <a:ext cx="4569522" cy="430887"/>
              </a:xfrm>
              <a:prstGeom prst="rect">
                <a:avLst/>
              </a:prstGeom>
              <a:blipFill>
                <a:blip r:embed="rId14"/>
                <a:stretch>
                  <a:fillRect l="-133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1A252FE-9914-8D8D-85AF-01D5051CBB36}"/>
              </a:ext>
            </a:extLst>
          </p:cNvPr>
          <p:cNvGrpSpPr/>
          <p:nvPr/>
        </p:nvGrpSpPr>
        <p:grpSpPr>
          <a:xfrm>
            <a:off x="2423094" y="1319832"/>
            <a:ext cx="1146185" cy="1513592"/>
            <a:chOff x="2619571" y="1321046"/>
            <a:chExt cx="1146185" cy="151359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3ABEBA-2910-11B4-CE17-15464EE1E738}"/>
                </a:ext>
              </a:extLst>
            </p:cNvPr>
            <p:cNvSpPr/>
            <p:nvPr/>
          </p:nvSpPr>
          <p:spPr>
            <a:xfrm>
              <a:off x="2619571" y="1828798"/>
              <a:ext cx="1146185" cy="1005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708C37-DB6A-4225-DDE3-CF6663DBCC64}"/>
                </a:ext>
              </a:extLst>
            </p:cNvPr>
            <p:cNvSpPr txBox="1"/>
            <p:nvPr/>
          </p:nvSpPr>
          <p:spPr>
            <a:xfrm>
              <a:off x="2673931" y="1321046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l1-norm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84B407-AFD4-42CB-BE4D-24DC8BBB5E20}"/>
              </a:ext>
            </a:extLst>
          </p:cNvPr>
          <p:cNvGrpSpPr/>
          <p:nvPr/>
        </p:nvGrpSpPr>
        <p:grpSpPr>
          <a:xfrm>
            <a:off x="3765923" y="1320844"/>
            <a:ext cx="2418735" cy="1512580"/>
            <a:chOff x="3962400" y="1322058"/>
            <a:chExt cx="2418735" cy="1512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72D268-3FF4-037A-D3C1-17E943E8D7C0}"/>
                </a:ext>
              </a:extLst>
            </p:cNvPr>
            <p:cNvSpPr/>
            <p:nvPr/>
          </p:nvSpPr>
          <p:spPr>
            <a:xfrm>
              <a:off x="3962400" y="1828798"/>
              <a:ext cx="2418735" cy="1005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F82B9E-1A2B-CA9B-115A-B5B1F503649D}"/>
                </a:ext>
              </a:extLst>
            </p:cNvPr>
            <p:cNvSpPr txBox="1"/>
            <p:nvPr/>
          </p:nvSpPr>
          <p:spPr>
            <a:xfrm>
              <a:off x="4386135" y="1322058"/>
              <a:ext cx="15712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Quantile loss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BC9F66-FF0F-8E13-D6B6-8A7A55C1AEB2}"/>
              </a:ext>
            </a:extLst>
          </p:cNvPr>
          <p:cNvGrpSpPr/>
          <p:nvPr/>
        </p:nvGrpSpPr>
        <p:grpSpPr>
          <a:xfrm>
            <a:off x="5899523" y="1306681"/>
            <a:ext cx="1645002" cy="1526743"/>
            <a:chOff x="6096000" y="1307895"/>
            <a:chExt cx="1645002" cy="152674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128C79-F57D-7CA6-687A-4775A3D7BB5F}"/>
                </a:ext>
              </a:extLst>
            </p:cNvPr>
            <p:cNvSpPr/>
            <p:nvPr/>
          </p:nvSpPr>
          <p:spPr>
            <a:xfrm>
              <a:off x="6577780" y="1828798"/>
              <a:ext cx="456718" cy="1005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D3E2A4-626B-09EE-C32D-686EB780559A}"/>
                </a:ext>
              </a:extLst>
            </p:cNvPr>
            <p:cNvSpPr txBox="1"/>
            <p:nvPr/>
          </p:nvSpPr>
          <p:spPr>
            <a:xfrm>
              <a:off x="6096000" y="1307895"/>
              <a:ext cx="1645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Point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9D8110-169E-330C-DDBB-D1141FA559CD}"/>
              </a:ext>
            </a:extLst>
          </p:cNvPr>
          <p:cNvGrpSpPr/>
          <p:nvPr/>
        </p:nvGrpSpPr>
        <p:grpSpPr>
          <a:xfrm>
            <a:off x="4729484" y="2779216"/>
            <a:ext cx="6971921" cy="1968940"/>
            <a:chOff x="4925961" y="2780430"/>
            <a:chExt cx="6971921" cy="196894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A33A38-F39A-8B91-294F-E18B422A2BEF}"/>
                </a:ext>
              </a:extLst>
            </p:cNvPr>
            <p:cNvSpPr/>
            <p:nvPr/>
          </p:nvSpPr>
          <p:spPr>
            <a:xfrm>
              <a:off x="5358582" y="2780430"/>
              <a:ext cx="3687095" cy="9361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DDAD54-75A3-FF33-5FEA-0E6994D840C2}"/>
                </a:ext>
              </a:extLst>
            </p:cNvPr>
            <p:cNvSpPr/>
            <p:nvPr/>
          </p:nvSpPr>
          <p:spPr>
            <a:xfrm>
              <a:off x="4925961" y="3773755"/>
              <a:ext cx="3632626" cy="9756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647FB9-02C6-EFD0-03BB-83C4A9E92F96}"/>
                </a:ext>
              </a:extLst>
            </p:cNvPr>
            <p:cNvSpPr txBox="1"/>
            <p:nvPr/>
          </p:nvSpPr>
          <p:spPr>
            <a:xfrm>
              <a:off x="9979856" y="3572537"/>
              <a:ext cx="19180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Piecewise Terms</a:t>
              </a:r>
            </a:p>
          </p:txBody>
        </p:sp>
      </p:grp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E1E5282-9C22-CF4D-BCCA-371311C14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82" y="6275251"/>
            <a:ext cx="2743200" cy="365125"/>
          </a:xfrm>
        </p:spPr>
        <p:txBody>
          <a:bodyPr/>
          <a:lstStyle/>
          <a:p>
            <a:fld id="{651281EB-75D1-490B-BA99-C04F5AA2EA98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630313-48DF-64FD-734D-B5810E4EBF97}"/>
              </a:ext>
            </a:extLst>
          </p:cNvPr>
          <p:cNvGrpSpPr/>
          <p:nvPr/>
        </p:nvGrpSpPr>
        <p:grpSpPr>
          <a:xfrm>
            <a:off x="2281252" y="2194619"/>
            <a:ext cx="7698658" cy="2599627"/>
            <a:chOff x="2477729" y="2195833"/>
            <a:chExt cx="7698658" cy="25996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B18F1E-772E-3655-7C80-DB45D6A52CF3}"/>
                </a:ext>
              </a:extLst>
            </p:cNvPr>
            <p:cNvSpPr/>
            <p:nvPr/>
          </p:nvSpPr>
          <p:spPr>
            <a:xfrm>
              <a:off x="2477729" y="2780430"/>
              <a:ext cx="7698658" cy="201503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92F892-04F7-F55F-A57F-B605DF0BB047}"/>
                </a:ext>
              </a:extLst>
            </p:cNvPr>
            <p:cNvSpPr txBox="1"/>
            <p:nvPr/>
          </p:nvSpPr>
          <p:spPr>
            <a:xfrm>
              <a:off x="7371648" y="2195833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Derived from SVR</a:t>
              </a:r>
              <a:endParaRPr lang="en-US" sz="20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886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95F3B8-0BAC-CECF-C5DE-9635F190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2C38F4-B94E-6C9D-A538-736514B7DF25}"/>
                  </a:ext>
                </a:extLst>
              </p:cNvPr>
              <p:cNvSpPr txBox="1"/>
              <p:nvPr/>
            </p:nvSpPr>
            <p:spPr>
              <a:xfrm>
                <a:off x="5957399" y="6039441"/>
                <a:ext cx="597995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residuals outside the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dirty="0"/>
                  <a:t>-insensitive tube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F68808-44F9-EE45-2513-BED29410B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399" y="6039441"/>
                <a:ext cx="5979951" cy="430887"/>
              </a:xfrm>
              <a:prstGeom prst="rect">
                <a:avLst/>
              </a:prstGeom>
              <a:blipFill>
                <a:blip r:embed="rId3"/>
                <a:stretch>
                  <a:fillRect l="-612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A043A6EE-DDDC-CBDF-5B9D-20F1A736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18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The Proposed Model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C2A1E-48FB-0740-C162-217205C0BBD5}"/>
              </a:ext>
            </a:extLst>
          </p:cNvPr>
          <p:cNvGrpSpPr/>
          <p:nvPr/>
        </p:nvGrpSpPr>
        <p:grpSpPr>
          <a:xfrm>
            <a:off x="1154734" y="1926566"/>
            <a:ext cx="8628646" cy="2672889"/>
            <a:chOff x="1351211" y="2278107"/>
            <a:chExt cx="8628646" cy="2672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5097CA00-24C2-6949-F520-45707C1CE7FC}"/>
                    </a:ext>
                  </a:extLst>
                </p:cNvPr>
                <p:cNvSpPr txBox="1"/>
                <p:nvPr/>
              </p:nvSpPr>
              <p:spPr>
                <a:xfrm>
                  <a:off x="1351211" y="2278107"/>
                  <a:ext cx="5683286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Sup>
                                  <m:sSubSup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lim>
                            </m:limLow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func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9D93855B-7E53-6E62-D773-68EABEDC4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211" y="2278107"/>
                  <a:ext cx="5683286" cy="7562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5">
                  <a:extLst>
                    <a:ext uri="{FF2B5EF4-FFF2-40B4-BE49-F238E27FC236}">
                      <a16:creationId xmlns:a16="http://schemas.microsoft.com/office/drawing/2014/main" id="{A05E1E8C-D0C0-8A5D-56EC-D880E7160E11}"/>
                    </a:ext>
                  </a:extLst>
                </p:cNvPr>
                <p:cNvSpPr txBox="1"/>
                <p:nvPr/>
              </p:nvSpPr>
              <p:spPr>
                <a:xfrm>
                  <a:off x="2619572" y="3224963"/>
                  <a:ext cx="7360284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e>
                            </m:d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nary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文字方塊 5">
                  <a:extLst>
                    <a:ext uri="{FF2B5EF4-FFF2-40B4-BE49-F238E27FC236}">
                      <a16:creationId xmlns:a16="http://schemas.microsoft.com/office/drawing/2014/main" id="{588DAC64-37D8-B865-6D33-8DA557108F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572" y="3224963"/>
                  <a:ext cx="7360284" cy="7562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FF717EA7-F917-B98B-345E-0C01AB917503}"/>
                    </a:ext>
                  </a:extLst>
                </p:cNvPr>
                <p:cNvSpPr txBox="1"/>
                <p:nvPr/>
              </p:nvSpPr>
              <p:spPr>
                <a:xfrm>
                  <a:off x="2619572" y="4194763"/>
                  <a:ext cx="7360285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e>
                            </m:d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</m:nary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F0AC873A-0D2B-1D4A-BAAC-403FA293B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572" y="4194763"/>
                  <a:ext cx="7360285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5">
                  <a:extLst>
                    <a:ext uri="{FF2B5EF4-FFF2-40B4-BE49-F238E27FC236}">
                      <a16:creationId xmlns:a16="http://schemas.microsoft.com/office/drawing/2014/main" id="{55C76BF0-2654-CB3F-3994-C803733CDE79}"/>
                    </a:ext>
                  </a:extLst>
                </p:cNvPr>
                <p:cNvSpPr txBox="1"/>
                <p:nvPr/>
              </p:nvSpPr>
              <p:spPr>
                <a:xfrm>
                  <a:off x="1646184" y="3486786"/>
                  <a:ext cx="395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5">
                  <a:extLst>
                    <a:ext uri="{FF2B5EF4-FFF2-40B4-BE49-F238E27FC236}">
                      <a16:creationId xmlns:a16="http://schemas.microsoft.com/office/drawing/2014/main" id="{CE377E0F-896F-E701-1709-2E24E32FB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184" y="3486786"/>
                  <a:ext cx="39510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23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D52496-DE5F-894D-8F2C-2303205B588F}"/>
                  </a:ext>
                </a:extLst>
              </p:cNvPr>
              <p:cNvSpPr txBox="1"/>
              <p:nvPr/>
            </p:nvSpPr>
            <p:spPr>
              <a:xfrm>
                <a:off x="1154735" y="5291950"/>
                <a:ext cx="412745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/>
                  <a:t>: the size of sliding window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0037B3-6B54-6949-8755-971C94F1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5" y="5291950"/>
                <a:ext cx="4127456" cy="430887"/>
              </a:xfrm>
              <a:prstGeom prst="rect">
                <a:avLst/>
              </a:prstGeom>
              <a:blipFill>
                <a:blip r:embed="rId8"/>
                <a:stretch>
                  <a:fillRect t="-8451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E6C4CF-7671-7009-1E2C-7E09BBDF76B7}"/>
                  </a:ext>
                </a:extLst>
              </p:cNvPr>
              <p:cNvSpPr txBox="1"/>
              <p:nvPr/>
            </p:nvSpPr>
            <p:spPr>
              <a:xfrm>
                <a:off x="1154734" y="5665696"/>
                <a:ext cx="441420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the </a:t>
                </a: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dirty="0"/>
                  <a:t>-insensitive tube width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8DF9FC-AD19-4B3F-5FC3-600C833D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4" y="5665696"/>
                <a:ext cx="4414201" cy="430887"/>
              </a:xfrm>
              <a:prstGeom prst="rect">
                <a:avLst/>
              </a:prstGeom>
              <a:blipFill>
                <a:blip r:embed="rId9"/>
                <a:stretch>
                  <a:fillRect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3A7AB94-1293-7D5C-7D7A-4F88AD3F52CF}"/>
                  </a:ext>
                </a:extLst>
              </p:cNvPr>
              <p:cNvSpPr txBox="1"/>
              <p:nvPr/>
            </p:nvSpPr>
            <p:spPr>
              <a:xfrm>
                <a:off x="5957400" y="5665696"/>
                <a:ext cx="382177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200" dirty="0"/>
                  <a:t>: coefficient of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1743FD-B006-F42E-6531-9FF713E2B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00" y="5665696"/>
                <a:ext cx="3821772" cy="430887"/>
              </a:xfrm>
              <a:prstGeom prst="rect">
                <a:avLst/>
              </a:prstGeom>
              <a:blipFill>
                <a:blip r:embed="rId10"/>
                <a:stretch>
                  <a:fillRect l="-159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C155FD-21C0-4645-5626-433BED0C86E0}"/>
                  </a:ext>
                </a:extLst>
              </p:cNvPr>
              <p:cNvSpPr txBox="1"/>
              <p:nvPr/>
            </p:nvSpPr>
            <p:spPr>
              <a:xfrm>
                <a:off x="5957400" y="5291950"/>
                <a:ext cx="4719484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2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200" dirty="0"/>
                  <a:t> : ratio of change points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endParaRPr lang="en-US" sz="22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C155FD-21C0-4645-5626-433BED0C8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400" y="5291950"/>
                <a:ext cx="4719484" cy="430887"/>
              </a:xfrm>
              <a:prstGeom prst="rect">
                <a:avLst/>
              </a:prstGeom>
              <a:blipFill>
                <a:blip r:embed="rId11"/>
                <a:stretch>
                  <a:fillRect l="-129" t="-8451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1201C1-33C0-457D-BFB2-33075FCBF1D7}"/>
                  </a:ext>
                </a:extLst>
              </p:cNvPr>
              <p:cNvSpPr txBox="1"/>
              <p:nvPr/>
            </p:nvSpPr>
            <p:spPr>
              <a:xfrm>
                <a:off x="5957399" y="4918204"/>
                <a:ext cx="267628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zh-TW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: intercept term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B087BF-4F27-B38C-2B0C-65ABC23C9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399" y="4918204"/>
                <a:ext cx="2676287" cy="430887"/>
              </a:xfrm>
              <a:prstGeom prst="rect">
                <a:avLst/>
              </a:prstGeom>
              <a:blipFill>
                <a:blip r:embed="rId12"/>
                <a:stretch>
                  <a:fillRect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7007B3-304D-3C4A-0962-BB7122F6B28A}"/>
                  </a:ext>
                </a:extLst>
              </p:cNvPr>
              <p:cNvSpPr txBox="1"/>
              <p:nvPr/>
            </p:nvSpPr>
            <p:spPr>
              <a:xfrm>
                <a:off x="1154735" y="4918204"/>
                <a:ext cx="45695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200" dirty="0"/>
                  <a:t>: the hyperplane weight vector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3CAEAA-3003-13CC-5CFA-CDBE609C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5" y="4918204"/>
                <a:ext cx="4569522" cy="430887"/>
              </a:xfrm>
              <a:prstGeom prst="rect">
                <a:avLst/>
              </a:prstGeom>
              <a:blipFill>
                <a:blip r:embed="rId13"/>
                <a:stretch>
                  <a:fillRect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B4468E-647C-C47D-40EC-F65816E93489}"/>
                  </a:ext>
                </a:extLst>
              </p:cNvPr>
              <p:cNvSpPr txBox="1"/>
              <p:nvPr/>
            </p:nvSpPr>
            <p:spPr>
              <a:xfrm>
                <a:off x="1154736" y="6039441"/>
                <a:ext cx="456952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: the penalties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7E9651-63E6-4C36-FD4B-1B0123D6C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36" y="6039441"/>
                <a:ext cx="4569522" cy="430887"/>
              </a:xfrm>
              <a:prstGeom prst="rect">
                <a:avLst/>
              </a:prstGeom>
              <a:blipFill>
                <a:blip r:embed="rId14"/>
                <a:stretch>
                  <a:fillRect l="-133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A371F0F-924C-70C8-9B65-877F8927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82" y="6275251"/>
            <a:ext cx="2743200" cy="365125"/>
          </a:xfrm>
        </p:spPr>
        <p:txBody>
          <a:bodyPr/>
          <a:lstStyle/>
          <a:p>
            <a:fld id="{651281EB-75D1-490B-BA99-C04F5AA2EA9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906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B30F-7448-13EE-1067-674F3E5B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C321-FE80-0082-BEC4-1FAAE7AB1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217D3-2663-1096-9B03-79A5CA14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861654"/>
            <a:ext cx="7430537" cy="5134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A1754-5911-C691-7AE3-E2A0C0DF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7989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6BA1-DE74-D242-A323-B93771E3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858C-A24B-1E5B-20D2-C510622E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AA489-DF36-6C19-91DA-C5F8E3BF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435"/>
            <a:ext cx="12192000" cy="5285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708C-8154-B290-776F-7E45DFC8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614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8F16-7597-6ABF-E868-F2CF92AD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圖表 1">
            <a:extLst>
              <a:ext uri="{FF2B5EF4-FFF2-40B4-BE49-F238E27FC236}">
                <a16:creationId xmlns:a16="http://schemas.microsoft.com/office/drawing/2014/main" id="{C78119BC-A67A-4A92-B0BF-7DBD33FF05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20899"/>
              </p:ext>
            </p:extLst>
          </p:nvPr>
        </p:nvGraphicFramePr>
        <p:xfrm>
          <a:off x="2225040" y="1234487"/>
          <a:ext cx="8209280" cy="526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7F21F62C-9348-FDF8-37DC-046D33B9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765" y="2165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Pattern Change Detection (PCD)</a:t>
            </a:r>
            <a:endParaRPr lang="zh-TW" altLang="en-US" sz="3600" b="1" dirty="0">
              <a:latin typeface="Arial Nova" panose="020F0502020204030204" pitchFamily="34" charset="0"/>
              <a:cs typeface="ADLaM Display" panose="020F0502020204030204" pitchFamily="2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698E616-7949-5A85-8C64-BA06FE153571}"/>
              </a:ext>
            </a:extLst>
          </p:cNvPr>
          <p:cNvSpPr/>
          <p:nvPr/>
        </p:nvSpPr>
        <p:spPr>
          <a:xfrm>
            <a:off x="2918284" y="4364354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2896894-3D1E-8E5F-60C3-BC60E37E260D}"/>
              </a:ext>
            </a:extLst>
          </p:cNvPr>
          <p:cNvSpPr/>
          <p:nvPr/>
        </p:nvSpPr>
        <p:spPr>
          <a:xfrm>
            <a:off x="3465611" y="3473952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73C78A8-A088-35BA-5595-C17656F29CBF}"/>
              </a:ext>
            </a:extLst>
          </p:cNvPr>
          <p:cNvSpPr/>
          <p:nvPr/>
        </p:nvSpPr>
        <p:spPr>
          <a:xfrm>
            <a:off x="3579429" y="3915710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2D1CFA7-BA29-8E57-668A-6D19B6B4BA61}"/>
              </a:ext>
            </a:extLst>
          </p:cNvPr>
          <p:cNvSpPr/>
          <p:nvPr/>
        </p:nvSpPr>
        <p:spPr>
          <a:xfrm>
            <a:off x="4284249" y="3080143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6B18C14-9659-7875-3926-378C83A87771}"/>
              </a:ext>
            </a:extLst>
          </p:cNvPr>
          <p:cNvSpPr/>
          <p:nvPr/>
        </p:nvSpPr>
        <p:spPr>
          <a:xfrm>
            <a:off x="5953631" y="3147347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AE4981B-496C-8E7F-F869-2FB6BA5884B8}"/>
              </a:ext>
            </a:extLst>
          </p:cNvPr>
          <p:cNvSpPr/>
          <p:nvPr/>
        </p:nvSpPr>
        <p:spPr>
          <a:xfrm>
            <a:off x="6684392" y="2544810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A49D475-4B38-0C7E-0D45-CF1AC9188C4F}"/>
              </a:ext>
            </a:extLst>
          </p:cNvPr>
          <p:cNvSpPr/>
          <p:nvPr/>
        </p:nvSpPr>
        <p:spPr>
          <a:xfrm>
            <a:off x="7133800" y="3711444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65BB2999-455F-C68C-C877-2BEEA4FE6DEA}"/>
              </a:ext>
            </a:extLst>
          </p:cNvPr>
          <p:cNvSpPr/>
          <p:nvPr/>
        </p:nvSpPr>
        <p:spPr>
          <a:xfrm>
            <a:off x="7354656" y="3266466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7AD290A-837B-C865-109F-0CD9D1FCFA7C}"/>
              </a:ext>
            </a:extLst>
          </p:cNvPr>
          <p:cNvSpPr/>
          <p:nvPr/>
        </p:nvSpPr>
        <p:spPr>
          <a:xfrm>
            <a:off x="7600517" y="4723134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EB142C7-EE48-BDDE-8686-D32B0BA5E82E}"/>
              </a:ext>
            </a:extLst>
          </p:cNvPr>
          <p:cNvSpPr/>
          <p:nvPr/>
        </p:nvSpPr>
        <p:spPr>
          <a:xfrm>
            <a:off x="7665826" y="3840434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2568088-9E70-7D7C-A5CB-AAE242836180}"/>
              </a:ext>
            </a:extLst>
          </p:cNvPr>
          <p:cNvSpPr/>
          <p:nvPr/>
        </p:nvSpPr>
        <p:spPr>
          <a:xfrm>
            <a:off x="7837697" y="4410843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252ABFF4-6CF8-E401-1678-30D262B9D163}"/>
              </a:ext>
            </a:extLst>
          </p:cNvPr>
          <p:cNvSpPr/>
          <p:nvPr/>
        </p:nvSpPr>
        <p:spPr>
          <a:xfrm>
            <a:off x="5489226" y="2690281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3CB1ADA4-B822-F611-931D-EC562F101D3D}"/>
              </a:ext>
            </a:extLst>
          </p:cNvPr>
          <p:cNvSpPr/>
          <p:nvPr/>
        </p:nvSpPr>
        <p:spPr>
          <a:xfrm>
            <a:off x="4844676" y="2821383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320590F-2F7A-91A5-6C06-1EDA6FF49EE7}"/>
              </a:ext>
            </a:extLst>
          </p:cNvPr>
          <p:cNvSpPr/>
          <p:nvPr/>
        </p:nvSpPr>
        <p:spPr>
          <a:xfrm>
            <a:off x="4687662" y="3346455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4BB676-5753-6CA8-9866-EC6C123E04B4}"/>
              </a:ext>
            </a:extLst>
          </p:cNvPr>
          <p:cNvCxnSpPr>
            <a:cxnSpLocks/>
          </p:cNvCxnSpPr>
          <p:nvPr/>
        </p:nvCxnSpPr>
        <p:spPr>
          <a:xfrm>
            <a:off x="2703597" y="3805011"/>
            <a:ext cx="339658" cy="6857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D577F-B4B4-8F0D-82C1-E2B2D93F7FBD}"/>
              </a:ext>
            </a:extLst>
          </p:cNvPr>
          <p:cNvCxnSpPr>
            <a:cxnSpLocks/>
          </p:cNvCxnSpPr>
          <p:nvPr/>
        </p:nvCxnSpPr>
        <p:spPr>
          <a:xfrm flipH="1">
            <a:off x="3025363" y="3585813"/>
            <a:ext cx="566726" cy="897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DA5E04-944F-75AD-0C82-242558BC29B8}"/>
              </a:ext>
            </a:extLst>
          </p:cNvPr>
          <p:cNvCxnSpPr>
            <a:cxnSpLocks/>
          </p:cNvCxnSpPr>
          <p:nvPr/>
        </p:nvCxnSpPr>
        <p:spPr>
          <a:xfrm>
            <a:off x="3601485" y="3592698"/>
            <a:ext cx="103659" cy="459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260FB6-0611-6F5E-77EF-FA828C857447}"/>
              </a:ext>
            </a:extLst>
          </p:cNvPr>
          <p:cNvCxnSpPr>
            <a:cxnSpLocks/>
          </p:cNvCxnSpPr>
          <p:nvPr/>
        </p:nvCxnSpPr>
        <p:spPr>
          <a:xfrm flipH="1">
            <a:off x="3690453" y="3197486"/>
            <a:ext cx="740077" cy="8542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B7FF5C-913C-0638-221D-3350FE952440}"/>
              </a:ext>
            </a:extLst>
          </p:cNvPr>
          <p:cNvCxnSpPr>
            <a:cxnSpLocks/>
          </p:cNvCxnSpPr>
          <p:nvPr/>
        </p:nvCxnSpPr>
        <p:spPr>
          <a:xfrm>
            <a:off x="4418592" y="3209066"/>
            <a:ext cx="363419" cy="295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699DFD-37AD-DF18-039A-4475A15E19A5}"/>
              </a:ext>
            </a:extLst>
          </p:cNvPr>
          <p:cNvCxnSpPr>
            <a:cxnSpLocks/>
          </p:cNvCxnSpPr>
          <p:nvPr/>
        </p:nvCxnSpPr>
        <p:spPr>
          <a:xfrm flipH="1">
            <a:off x="4778037" y="2921161"/>
            <a:ext cx="185123" cy="5834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F2FCA1-73CD-79AD-5660-7A47EC01BEB3}"/>
              </a:ext>
            </a:extLst>
          </p:cNvPr>
          <p:cNvCxnSpPr>
            <a:cxnSpLocks/>
          </p:cNvCxnSpPr>
          <p:nvPr/>
        </p:nvCxnSpPr>
        <p:spPr>
          <a:xfrm flipV="1">
            <a:off x="4958079" y="2821383"/>
            <a:ext cx="674751" cy="921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ED4270-6DA2-3452-2EF1-014ED196CD8D}"/>
              </a:ext>
            </a:extLst>
          </p:cNvPr>
          <p:cNvCxnSpPr>
            <a:cxnSpLocks/>
          </p:cNvCxnSpPr>
          <p:nvPr/>
        </p:nvCxnSpPr>
        <p:spPr>
          <a:xfrm flipH="1" flipV="1">
            <a:off x="5632830" y="2809027"/>
            <a:ext cx="439547" cy="4570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43249C-EB34-1CDC-8545-73AB80D47AB0}"/>
              </a:ext>
            </a:extLst>
          </p:cNvPr>
          <p:cNvCxnSpPr>
            <a:cxnSpLocks/>
          </p:cNvCxnSpPr>
          <p:nvPr/>
        </p:nvCxnSpPr>
        <p:spPr>
          <a:xfrm flipH="1">
            <a:off x="6077206" y="2679772"/>
            <a:ext cx="720161" cy="5863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6EDC13-5D41-3F9E-BFB1-F0867D7F454D}"/>
              </a:ext>
            </a:extLst>
          </p:cNvPr>
          <p:cNvCxnSpPr>
            <a:cxnSpLocks/>
          </p:cNvCxnSpPr>
          <p:nvPr/>
        </p:nvCxnSpPr>
        <p:spPr>
          <a:xfrm>
            <a:off x="6792280" y="2690281"/>
            <a:ext cx="459892" cy="1176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7A99FB-3C83-1C7F-63DF-06EAF5512CE9}"/>
              </a:ext>
            </a:extLst>
          </p:cNvPr>
          <p:cNvCxnSpPr>
            <a:cxnSpLocks/>
          </p:cNvCxnSpPr>
          <p:nvPr/>
        </p:nvCxnSpPr>
        <p:spPr>
          <a:xfrm flipH="1">
            <a:off x="7244643" y="3378206"/>
            <a:ext cx="209330" cy="488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724B50-4D12-6C91-475A-DB01391C5308}"/>
              </a:ext>
            </a:extLst>
          </p:cNvPr>
          <p:cNvCxnSpPr>
            <a:cxnSpLocks/>
          </p:cNvCxnSpPr>
          <p:nvPr/>
        </p:nvCxnSpPr>
        <p:spPr>
          <a:xfrm>
            <a:off x="7464025" y="3378206"/>
            <a:ext cx="265471" cy="15010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3A22E3-22D4-7D28-8FB7-B511A43B4B01}"/>
              </a:ext>
            </a:extLst>
          </p:cNvPr>
          <p:cNvCxnSpPr>
            <a:cxnSpLocks/>
          </p:cNvCxnSpPr>
          <p:nvPr/>
        </p:nvCxnSpPr>
        <p:spPr>
          <a:xfrm flipH="1">
            <a:off x="7729496" y="3942447"/>
            <a:ext cx="38252" cy="936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73913C-F5A0-92F3-7266-62FF43E8D992}"/>
              </a:ext>
            </a:extLst>
          </p:cNvPr>
          <p:cNvCxnSpPr>
            <a:cxnSpLocks/>
          </p:cNvCxnSpPr>
          <p:nvPr/>
        </p:nvCxnSpPr>
        <p:spPr>
          <a:xfrm>
            <a:off x="7767748" y="3948936"/>
            <a:ext cx="189069" cy="6164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B62208-B012-E35A-0A61-B47312DAF184}"/>
              </a:ext>
            </a:extLst>
          </p:cNvPr>
          <p:cNvCxnSpPr>
            <a:cxnSpLocks/>
          </p:cNvCxnSpPr>
          <p:nvPr/>
        </p:nvCxnSpPr>
        <p:spPr>
          <a:xfrm flipH="1">
            <a:off x="7956817" y="3037560"/>
            <a:ext cx="547159" cy="15278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73454A-3F8D-6675-C35E-912D4D43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3</a:t>
            </a:fld>
            <a:endParaRPr lang="en-US"/>
          </a:p>
        </p:txBody>
      </p:sp>
      <p:sp>
        <p:nvSpPr>
          <p:cNvPr id="71" name="橢圓 21">
            <a:extLst>
              <a:ext uri="{FF2B5EF4-FFF2-40B4-BE49-F238E27FC236}">
                <a16:creationId xmlns:a16="http://schemas.microsoft.com/office/drawing/2014/main" id="{D6539872-BAD1-6E0C-BCEA-31AC015DEFAD}"/>
              </a:ext>
            </a:extLst>
          </p:cNvPr>
          <p:cNvSpPr/>
          <p:nvPr/>
        </p:nvSpPr>
        <p:spPr>
          <a:xfrm>
            <a:off x="8385604" y="2921161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D425DF8-0B73-D3F0-805C-CE980064298F}"/>
              </a:ext>
            </a:extLst>
          </p:cNvPr>
          <p:cNvCxnSpPr>
            <a:cxnSpLocks/>
          </p:cNvCxnSpPr>
          <p:nvPr/>
        </p:nvCxnSpPr>
        <p:spPr>
          <a:xfrm flipH="1" flipV="1">
            <a:off x="8488088" y="3037560"/>
            <a:ext cx="150896" cy="278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橢圓 21">
            <a:extLst>
              <a:ext uri="{FF2B5EF4-FFF2-40B4-BE49-F238E27FC236}">
                <a16:creationId xmlns:a16="http://schemas.microsoft.com/office/drawing/2014/main" id="{BD3833FE-6A24-D573-B8D5-6DC377BE22FD}"/>
              </a:ext>
            </a:extLst>
          </p:cNvPr>
          <p:cNvSpPr/>
          <p:nvPr/>
        </p:nvSpPr>
        <p:spPr>
          <a:xfrm>
            <a:off x="8503976" y="3209066"/>
            <a:ext cx="237492" cy="2374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7B8EA9-E63B-9A62-4FB5-AD415A2C8776}"/>
              </a:ext>
            </a:extLst>
          </p:cNvPr>
          <p:cNvCxnSpPr>
            <a:cxnSpLocks/>
          </p:cNvCxnSpPr>
          <p:nvPr/>
        </p:nvCxnSpPr>
        <p:spPr>
          <a:xfrm flipH="1">
            <a:off x="8623096" y="2220944"/>
            <a:ext cx="1173622" cy="1095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454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4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71" grpId="0" animBg="1"/>
      <p:bldP spid="7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589FE3-9F9C-B88D-FFB0-37B5192D6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DC73A-CE0B-539A-5C9F-5183A690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The Proposed Model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5FB812-70FA-6BD5-1977-71480BAB1EE0}"/>
              </a:ext>
            </a:extLst>
          </p:cNvPr>
          <p:cNvGrpSpPr/>
          <p:nvPr/>
        </p:nvGrpSpPr>
        <p:grpSpPr>
          <a:xfrm>
            <a:off x="1351211" y="1927780"/>
            <a:ext cx="9498691" cy="3028645"/>
            <a:chOff x="1351211" y="2278107"/>
            <a:chExt cx="9498691" cy="3028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279B1434-DA85-F1AF-05B3-0FAAB9F6E86F}"/>
                    </a:ext>
                  </a:extLst>
                </p:cNvPr>
                <p:cNvSpPr txBox="1"/>
                <p:nvPr/>
              </p:nvSpPr>
              <p:spPr>
                <a:xfrm>
                  <a:off x="1351211" y="2278107"/>
                  <a:ext cx="6396816" cy="7875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Sup>
                                  <m:sSubSup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zh-TW" alt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lim>
                            </m:limLow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func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279B1434-DA85-F1AF-05B3-0FAAB9F6E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211" y="2278107"/>
                  <a:ext cx="6396816" cy="78752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5">
                  <a:extLst>
                    <a:ext uri="{FF2B5EF4-FFF2-40B4-BE49-F238E27FC236}">
                      <a16:creationId xmlns:a16="http://schemas.microsoft.com/office/drawing/2014/main" id="{06120090-7CDC-681D-B63F-31D965C5347D}"/>
                    </a:ext>
                  </a:extLst>
                </p:cNvPr>
                <p:cNvSpPr txBox="1"/>
                <p:nvPr/>
              </p:nvSpPr>
              <p:spPr>
                <a:xfrm>
                  <a:off x="2619572" y="3392107"/>
                  <a:ext cx="8230330" cy="7875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e>
                            </m:d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𝑗𝑡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𝑗𝑡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nary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文字方塊 5">
                  <a:extLst>
                    <a:ext uri="{FF2B5EF4-FFF2-40B4-BE49-F238E27FC236}">
                      <a16:creationId xmlns:a16="http://schemas.microsoft.com/office/drawing/2014/main" id="{06120090-7CDC-681D-B63F-31D965C53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572" y="3392107"/>
                  <a:ext cx="8230330" cy="78752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E4C285C0-A206-894D-AFEF-139925D59901}"/>
                    </a:ext>
                  </a:extLst>
                </p:cNvPr>
                <p:cNvSpPr txBox="1"/>
                <p:nvPr/>
              </p:nvSpPr>
              <p:spPr>
                <a:xfrm>
                  <a:off x="2619572" y="4519229"/>
                  <a:ext cx="8230330" cy="7875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</m:e>
                            </m:d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𝑗𝑡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p>
                                    </m:sSub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𝑗𝑡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/2</m:t>
                                </m:r>
                              </m:e>
                            </m:nary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E4C285C0-A206-894D-AFEF-139925D599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572" y="4519229"/>
                  <a:ext cx="8230330" cy="78752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5">
                  <a:extLst>
                    <a:ext uri="{FF2B5EF4-FFF2-40B4-BE49-F238E27FC236}">
                      <a16:creationId xmlns:a16="http://schemas.microsoft.com/office/drawing/2014/main" id="{55C56F14-278C-99F0-7183-41FD920044C8}"/>
                    </a:ext>
                  </a:extLst>
                </p:cNvPr>
                <p:cNvSpPr txBox="1"/>
                <p:nvPr/>
              </p:nvSpPr>
              <p:spPr>
                <a:xfrm>
                  <a:off x="1646184" y="3663762"/>
                  <a:ext cx="3951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zh-TW" altLang="en-US" dirty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5">
                  <a:extLst>
                    <a:ext uri="{FF2B5EF4-FFF2-40B4-BE49-F238E27FC236}">
                      <a16:creationId xmlns:a16="http://schemas.microsoft.com/office/drawing/2014/main" id="{55C56F14-278C-99F0-7183-41FD92004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184" y="3663762"/>
                  <a:ext cx="39510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23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4BDCF68-C7DC-F96B-A149-02A465FA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923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7F5013-D139-6397-6F14-9EDD1A892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C372B7-D685-A823-703F-72C0EFFE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Quantile loss?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084E92-2EB6-5B24-A31C-E4C908C5E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interval predictions by varying</a:t>
            </a:r>
            <a:r>
              <a:rPr lang="en-US" i="1" dirty="0"/>
              <a:t> τ</a:t>
            </a:r>
            <a:r>
              <a:rPr lang="en-US" dirty="0"/>
              <a:t>, </a:t>
            </a:r>
          </a:p>
          <a:p>
            <a:r>
              <a:rPr lang="en-US" dirty="0"/>
              <a:t>suitable for addressing uncertainty </a:t>
            </a:r>
          </a:p>
          <a:p>
            <a:r>
              <a:rPr lang="en-US" dirty="0"/>
              <a:t>effectively captures data heterogeneity</a:t>
            </a:r>
          </a:p>
          <a:p>
            <a:r>
              <a:rPr lang="en-US" dirty="0"/>
              <a:t>improves resilience to outliers.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FEC55-D2C2-34E5-73F6-AA262047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289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0A070E0-A68E-ABF1-39CB-C3DF42099155}"/>
              </a:ext>
            </a:extLst>
          </p:cNvPr>
          <p:cNvSpPr txBox="1"/>
          <p:nvPr/>
        </p:nvSpPr>
        <p:spPr>
          <a:xfrm>
            <a:off x="838200" y="1792668"/>
            <a:ext cx="10515600" cy="14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dirty="0"/>
              <a:t>propose a hybrid optimization approach for </a:t>
            </a:r>
          </a:p>
          <a:p>
            <a:pPr algn="ctr">
              <a:lnSpc>
                <a:spcPct val="150000"/>
              </a:lnSpc>
            </a:pPr>
            <a:r>
              <a:rPr lang="en-US" altLang="zh-TW" sz="3200" dirty="0"/>
              <a:t>automatic change-point detection and interval prediction.</a:t>
            </a:r>
            <a:endParaRPr lang="zh-TW" altLang="en-US" sz="3200" dirty="0"/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BAB34CAC-42CD-76E5-42A8-044336B117BB}"/>
              </a:ext>
            </a:extLst>
          </p:cNvPr>
          <p:cNvSpPr txBox="1"/>
          <p:nvPr/>
        </p:nvSpPr>
        <p:spPr>
          <a:xfrm>
            <a:off x="838200" y="3566652"/>
            <a:ext cx="10515600" cy="149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Piecewise Support Vector Quantile Regression</a:t>
            </a:r>
          </a:p>
          <a:p>
            <a:pPr algn="ctr">
              <a:lnSpc>
                <a:spcPct val="150000"/>
              </a:lnSpc>
            </a:pPr>
            <a:r>
              <a:rPr lang="en-US" altLang="zh-TW" sz="3200" b="1" dirty="0"/>
              <a:t>(PSVQR)</a:t>
            </a:r>
            <a:endParaRPr lang="zh-TW" altLang="en-US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B8EF7C-970E-3594-22CB-9304EE02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813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068B482-B8B9-F45B-85D7-E947C6DB2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8EC2F-1FD3-29A8-F36B-BA9B657E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Quantile loss?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F3142A-72B5-D928-C0B5-102F15E9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smaller </a:t>
            </a:r>
            <a:r>
              <a:rPr lang="en-US" i="1" dirty="0"/>
              <a:t>τ</a:t>
            </a:r>
            <a:r>
              <a:rPr lang="en-US" dirty="0"/>
              <a:t> penalizes overestimated samples (where the true value is less than the prediction). </a:t>
            </a:r>
          </a:p>
          <a:p>
            <a:r>
              <a:rPr lang="en-US" dirty="0"/>
              <a:t>larger </a:t>
            </a:r>
            <a:r>
              <a:rPr lang="en-US" i="1" dirty="0"/>
              <a:t>τ</a:t>
            </a:r>
            <a:r>
              <a:rPr lang="en-US" dirty="0"/>
              <a:t> penalizes underestimated samples (where the true value exceeds the prediction)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4C0E6-E17F-E905-1EEC-58DF0645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789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7C864B-CE74-0C11-1D0B-D731D8453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F00AB-7131-1707-CD71-36D19E9D3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944" y="391771"/>
            <a:ext cx="4795982" cy="1325563"/>
          </a:xfrm>
        </p:spPr>
        <p:txBody>
          <a:bodyPr/>
          <a:lstStyle/>
          <a:p>
            <a:r>
              <a:rPr lang="en-US" dirty="0"/>
              <a:t>Why Quantile loss?</a:t>
            </a: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AE77E38-C2FE-EAD1-BE18-5B8B3B714EA3}"/>
              </a:ext>
            </a:extLst>
          </p:cNvPr>
          <p:cNvGrpSpPr/>
          <p:nvPr/>
        </p:nvGrpSpPr>
        <p:grpSpPr>
          <a:xfrm>
            <a:off x="838200" y="854168"/>
            <a:ext cx="8806914" cy="5007547"/>
            <a:chOff x="838200" y="854168"/>
            <a:chExt cx="8806914" cy="5007547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F9A7B6E0-1513-86F3-6321-81C858A8D7F6}"/>
                </a:ext>
              </a:extLst>
            </p:cNvPr>
            <p:cNvGrpSpPr/>
            <p:nvPr/>
          </p:nvGrpSpPr>
          <p:grpSpPr>
            <a:xfrm>
              <a:off x="838200" y="2076154"/>
              <a:ext cx="2971984" cy="692241"/>
              <a:chOff x="1343347" y="1605549"/>
              <a:chExt cx="2971984" cy="69224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字方塊 2">
                    <a:extLst>
                      <a:ext uri="{FF2B5EF4-FFF2-40B4-BE49-F238E27FC236}">
                        <a16:creationId xmlns:a16="http://schemas.microsoft.com/office/drawing/2014/main" id="{A6B45E83-73E0-E4E9-5D1B-805A8B0BA916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200" y="1974881"/>
                    <a:ext cx="2397131" cy="3229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文字方塊 2">
                    <a:extLst>
                      <a:ext uri="{FF2B5EF4-FFF2-40B4-BE49-F238E27FC236}">
                        <a16:creationId xmlns:a16="http://schemas.microsoft.com/office/drawing/2014/main" id="{A6B45E83-73E0-E4E9-5D1B-805A8B0BA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200" y="1974881"/>
                    <a:ext cx="2397131" cy="32290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763" b="-2264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F444DBB-FA98-2138-D8E7-0C34AD186A32}"/>
                  </a:ext>
                </a:extLst>
              </p:cNvPr>
              <p:cNvSpPr txBox="1"/>
              <p:nvPr/>
            </p:nvSpPr>
            <p:spPr>
              <a:xfrm>
                <a:off x="1343347" y="1605549"/>
                <a:ext cx="191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Square loss</a:t>
                </a:r>
                <a:endParaRPr lang="zh-TW" altLang="en-US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6E67EB1-C424-AF07-A522-4B159DDCC371}"/>
                </a:ext>
              </a:extLst>
            </p:cNvPr>
            <p:cNvGrpSpPr/>
            <p:nvPr/>
          </p:nvGrpSpPr>
          <p:grpSpPr>
            <a:xfrm>
              <a:off x="838200" y="854168"/>
              <a:ext cx="2951977" cy="684824"/>
              <a:chOff x="6755856" y="1605549"/>
              <a:chExt cx="2951977" cy="684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69E78736-2D08-4593-AE9E-770200CC9D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30707" y="1977723"/>
                    <a:ext cx="2377126" cy="3126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=|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oMath>
                      </m:oMathPara>
                    </a14:m>
                    <a:endParaRPr lang="zh-TW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69E78736-2D08-4593-AE9E-770200CC9D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0707" y="1977723"/>
                    <a:ext cx="2377126" cy="31265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51" r="-3077" b="-2745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33FD3E7-DCC2-9F7F-A1FC-2E24111BE3CD}"/>
                  </a:ext>
                </a:extLst>
              </p:cNvPr>
              <p:cNvSpPr txBox="1"/>
              <p:nvPr/>
            </p:nvSpPr>
            <p:spPr>
              <a:xfrm>
                <a:off x="6755856" y="1605549"/>
                <a:ext cx="191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Absolute loss</a:t>
                </a:r>
                <a:endParaRPr lang="zh-TW" altLang="en-US" dirty="0"/>
              </a:p>
            </p:txBody>
          </p: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0EA14D2-7335-F608-A443-5BBB3E97D09F}"/>
                </a:ext>
              </a:extLst>
            </p:cNvPr>
            <p:cNvGrpSpPr/>
            <p:nvPr/>
          </p:nvGrpSpPr>
          <p:grpSpPr>
            <a:xfrm>
              <a:off x="838200" y="3305557"/>
              <a:ext cx="6410872" cy="1034450"/>
              <a:chOff x="1343349" y="3230554"/>
              <a:chExt cx="6410872" cy="10344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E1A4B186-0E6E-93C1-D2A0-19A066A67927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200" y="3599886"/>
                    <a:ext cx="5836021" cy="6651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&amp;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f>
                                <m:fPr>
                                  <m:type m:val="noBar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(0, 1)</m:t>
                              </m:r>
                            </m:e>
                          </m:d>
                        </m:oMath>
                      </m:oMathPara>
                    </a14:m>
                    <a:endParaRPr lang="zh-TW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E1A4B186-0E6E-93C1-D2A0-19A066A679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200" y="3599886"/>
                    <a:ext cx="5836021" cy="6651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8F2E216-C004-4697-C908-CCB599365C52}"/>
                  </a:ext>
                </a:extLst>
              </p:cNvPr>
              <p:cNvSpPr txBox="1"/>
              <p:nvPr/>
            </p:nvSpPr>
            <p:spPr>
              <a:xfrm>
                <a:off x="1343349" y="3230554"/>
                <a:ext cx="191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Quantile loss</a:t>
                </a:r>
                <a:endParaRPr lang="zh-TW" altLang="en-US" dirty="0"/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91C0059-F58A-5832-B16E-DC91B145F3B3}"/>
                </a:ext>
              </a:extLst>
            </p:cNvPr>
            <p:cNvGrpSpPr/>
            <p:nvPr/>
          </p:nvGrpSpPr>
          <p:grpSpPr>
            <a:xfrm>
              <a:off x="838200" y="4877168"/>
              <a:ext cx="8806914" cy="984547"/>
              <a:chOff x="1343348" y="4343262"/>
              <a:chExt cx="8806914" cy="9845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624316F-8299-3ACA-C389-E9BDA233CB7D}"/>
                      </a:ext>
                    </a:extLst>
                  </p:cNvPr>
                  <p:cNvSpPr txBox="1"/>
                  <p:nvPr/>
                </p:nvSpPr>
                <p:spPr>
                  <a:xfrm>
                    <a:off x="1918200" y="4709948"/>
                    <a:ext cx="8232062" cy="617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fNam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{0,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&amp;0,</m:t>
                                  </m:r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&amp;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</m:eqAr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f>
                                <m:fPr>
                                  <m:type m:val="noBar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,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</m:d>
                        </m:oMath>
                      </m:oMathPara>
                    </a14:m>
                    <a:endParaRPr lang="zh-TW" altLang="en-US" dirty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B624316F-8299-3ACA-C389-E9BDA233CB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8200" y="4709948"/>
                    <a:ext cx="8232062" cy="6178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C30DEDE6-B79C-44BD-FB64-A23B3FFFF340}"/>
                      </a:ext>
                    </a:extLst>
                  </p:cNvPr>
                  <p:cNvSpPr txBox="1"/>
                  <p:nvPr/>
                </p:nvSpPr>
                <p:spPr>
                  <a:xfrm>
                    <a:off x="1343348" y="4343262"/>
                    <a:ext cx="191708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oMath>
                    </a14:m>
                    <a:r>
                      <a:rPr lang="en-US" altLang="zh-TW" dirty="0"/>
                      <a:t>-insensitive loss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C30DEDE6-B79C-44BD-FB64-A23B3FFFF3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3348" y="4343262"/>
                    <a:ext cx="191708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6557" r="-637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B4DF24-E112-347E-27FE-454B893C8CD5}"/>
              </a:ext>
            </a:extLst>
          </p:cNvPr>
          <p:cNvSpPr txBox="1"/>
          <p:nvPr/>
        </p:nvSpPr>
        <p:spPr>
          <a:xfrm>
            <a:off x="6767944" y="1683610"/>
            <a:ext cx="4932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TW" dirty="0"/>
              <a:t>Wang, Q., Ma, Y., Zhao, K., &amp; Tian, Y. (2020</a:t>
            </a:r>
            <a:r>
              <a:rPr lang="en-US" altLang="zh-TW"/>
              <a:t>). A </a:t>
            </a:r>
            <a:r>
              <a:rPr lang="en-US" altLang="zh-TW" dirty="0"/>
              <a:t>comprehensive survey of loss functions in machine learning</a:t>
            </a:r>
            <a:r>
              <a:rPr lang="en-US" altLang="zh-TW"/>
              <a:t>. </a:t>
            </a:r>
            <a:r>
              <a:rPr lang="en-US" altLang="zh-TW" dirty="0"/>
              <a:t>Annals of </a:t>
            </a:r>
            <a:r>
              <a:rPr lang="en-US" altLang="zh-TW"/>
              <a:t>Data Science, 1-26</a:t>
            </a:r>
            <a:r>
              <a:rPr lang="en-US" altLang="zh-TW" dirty="0"/>
              <a:t>.</a:t>
            </a:r>
            <a:endParaRPr lang="zh-TW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B00C1-B46D-2ABD-83F6-8F4A866F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2931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CD76FE-AAD4-3B7C-FD5A-1E7F5EAAA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CA684-A401-B137-EB03-180D5209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944" y="468702"/>
            <a:ext cx="4795982" cy="1325563"/>
          </a:xfrm>
        </p:spPr>
        <p:txBody>
          <a:bodyPr/>
          <a:lstStyle/>
          <a:p>
            <a:r>
              <a:rPr lang="en-US" dirty="0"/>
              <a:t>Why Quantile loss?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3AA198-231D-FCDB-3348-7AEC93995CE5}"/>
                  </a:ext>
                </a:extLst>
              </p:cNvPr>
              <p:cNvSpPr txBox="1"/>
              <p:nvPr/>
            </p:nvSpPr>
            <p:spPr>
              <a:xfrm>
                <a:off x="979057" y="1609599"/>
                <a:ext cx="4445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Adapt Quantile loss and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TW" dirty="0"/>
                  <a:t>-insensitive loss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63AA198-231D-FCDB-3348-7AEC93995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7" y="1609599"/>
                <a:ext cx="4445000" cy="369332"/>
              </a:xfrm>
              <a:prstGeom prst="rect">
                <a:avLst/>
              </a:prstGeom>
              <a:blipFill>
                <a:blip r:embed="rId2"/>
                <a:stretch>
                  <a:fillRect l="-1235" t="-655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2C5DCA9-0558-8568-468E-F99A985B0D9D}"/>
                  </a:ext>
                </a:extLst>
              </p:cNvPr>
              <p:cNvSpPr txBox="1"/>
              <p:nvPr/>
            </p:nvSpPr>
            <p:spPr>
              <a:xfrm>
                <a:off x="2678873" y="2608600"/>
                <a:ext cx="2184381" cy="365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22C5DCA9-0558-8568-468E-F99A985B0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873" y="2608600"/>
                <a:ext cx="2184381" cy="365421"/>
              </a:xfrm>
              <a:prstGeom prst="rect">
                <a:avLst/>
              </a:prstGeom>
              <a:blipFill>
                <a:blip r:embed="rId3"/>
                <a:stretch>
                  <a:fillRect l="-2228" r="-279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F1F767-5807-D610-3B23-4F27128F1F17}"/>
                  </a:ext>
                </a:extLst>
              </p:cNvPr>
              <p:cNvSpPr txBox="1"/>
              <p:nvPr/>
            </p:nvSpPr>
            <p:spPr>
              <a:xfrm>
                <a:off x="2678873" y="3550920"/>
                <a:ext cx="2029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F1F767-5807-D610-3B23-4F27128F1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873" y="3550920"/>
                <a:ext cx="2029850" cy="276999"/>
              </a:xfrm>
              <a:prstGeom prst="rect">
                <a:avLst/>
              </a:prstGeom>
              <a:blipFill>
                <a:blip r:embed="rId4"/>
                <a:stretch>
                  <a:fillRect l="-3604" t="-2222" r="-601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68F14FA-D681-73D0-F65B-DF11CBB61467}"/>
                  </a:ext>
                </a:extLst>
              </p:cNvPr>
              <p:cNvSpPr txBox="1"/>
              <p:nvPr/>
            </p:nvSpPr>
            <p:spPr>
              <a:xfrm>
                <a:off x="2679641" y="4136209"/>
                <a:ext cx="2029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68F14FA-D681-73D0-F65B-DF11CBB61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641" y="4136209"/>
                <a:ext cx="2029082" cy="276999"/>
              </a:xfrm>
              <a:prstGeom prst="rect">
                <a:avLst/>
              </a:prstGeom>
              <a:blipFill>
                <a:blip r:embed="rId5"/>
                <a:stretch>
                  <a:fillRect l="-1205" t="-2222" b="-3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1E86F-E3A3-F164-11F3-409ADE62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66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B71DC-194A-0C93-E405-06B9920A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1970B-74BA-E8EE-26C0-EA69B2E43300}"/>
              </a:ext>
            </a:extLst>
          </p:cNvPr>
          <p:cNvSpPr txBox="1"/>
          <p:nvPr/>
        </p:nvSpPr>
        <p:spPr>
          <a:xfrm>
            <a:off x="2070538" y="662429"/>
            <a:ext cx="85344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/>
              <a:t>六、 相關文獻參考 </a:t>
            </a:r>
            <a:r>
              <a:rPr lang="en-US" altLang="zh-TW" b="1" dirty="0"/>
              <a:t>(</a:t>
            </a:r>
            <a:r>
              <a:rPr lang="en-US" b="1" dirty="0"/>
              <a:t>Supporting Literature)</a:t>
            </a:r>
          </a:p>
          <a:p>
            <a:pPr>
              <a:buNone/>
            </a:pPr>
            <a:r>
              <a:rPr lang="zh-TW" altLang="en-US" dirty="0"/>
              <a:t>以下是一些關於「分位數交叉」問題的經典及相關文獻，可以在您報告的 </a:t>
            </a:r>
            <a:r>
              <a:rPr lang="en-US" dirty="0"/>
              <a:t>Q&amp;A </a:t>
            </a:r>
            <a:r>
              <a:rPr lang="zh-TW" altLang="en-US" dirty="0"/>
              <a:t>環節或未來研究中提供支持。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Koenker</a:t>
            </a:r>
            <a:r>
              <a:rPr lang="en-US" b="1" dirty="0"/>
              <a:t>, R. (2005). </a:t>
            </a:r>
            <a:r>
              <a:rPr lang="en-US" b="1" i="1" dirty="0"/>
              <a:t>Quantile Regression</a:t>
            </a:r>
            <a:r>
              <a:rPr lang="en-US" b="1" dirty="0"/>
              <a:t>. Cambridge University Press.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b="1" dirty="0"/>
              <a:t>重要性：</a:t>
            </a:r>
            <a:r>
              <a:rPr lang="zh-TW" altLang="en-US" dirty="0"/>
              <a:t> 這是分位數迴歸領域最權威的「聖經」。書中詳細討論了分位數交叉的現象及其理論基礎。引用這本書代表您對該領域有著根本性的理解。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Bondell, H. D., Reich, B. J., &amp; Wang, H. (2010). </a:t>
            </a:r>
            <a:r>
              <a:rPr lang="en-US" b="1" dirty="0" err="1"/>
              <a:t>Noncrossing</a:t>
            </a:r>
            <a:r>
              <a:rPr lang="en-US" b="1" dirty="0"/>
              <a:t> quantile regression curve estimation. </a:t>
            </a:r>
            <a:r>
              <a:rPr lang="en-US" b="1" i="1" dirty="0" err="1"/>
              <a:t>Biometrika</a:t>
            </a:r>
            <a:r>
              <a:rPr lang="en-US" b="1" dirty="0"/>
              <a:t>, 97(4), 825-838.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b="1" dirty="0"/>
              <a:t>重要性：</a:t>
            </a:r>
            <a:r>
              <a:rPr lang="zh-TW" altLang="en-US" dirty="0"/>
              <a:t> 這是一篇處理非交叉問題的關鍵論文。它提出了一種在模型估計過程中就加入限制的方法，來確保不同分位數的預測線不會交叉。這篇是您提出「未來工作」方向時最有力的參考。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Takeuchi, I., &amp; Furuhashi, T. (2005). Non-crossing quantile regression with support vector machines. </a:t>
            </a:r>
            <a:r>
              <a:rPr lang="en-US" b="1" i="1" dirty="0"/>
              <a:t>2005 SICE Annual Conference</a:t>
            </a:r>
            <a:r>
              <a:rPr lang="en-US" b="1" dirty="0"/>
              <a:t>.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b="1" dirty="0"/>
              <a:t>重要性：</a:t>
            </a:r>
            <a:r>
              <a:rPr lang="zh-TW" altLang="en-US" dirty="0"/>
              <a:t> 這篇論文與您的研究方法</a:t>
            </a:r>
            <a:r>
              <a:rPr lang="zh-TW" altLang="en-US" b="1" dirty="0"/>
              <a:t>高度相關</a:t>
            </a:r>
            <a:r>
              <a:rPr lang="zh-TW" altLang="en-US" dirty="0"/>
              <a:t>。它專門探討如何在</a:t>
            </a:r>
            <a:r>
              <a:rPr lang="zh-TW" altLang="en-US" b="1" dirty="0"/>
              <a:t>支持向量機 </a:t>
            </a:r>
            <a:r>
              <a:rPr lang="en-US" altLang="zh-TW" b="1" dirty="0"/>
              <a:t>(</a:t>
            </a:r>
            <a:r>
              <a:rPr lang="en-US" b="1" dirty="0"/>
              <a:t>SVM)</a:t>
            </a:r>
            <a:r>
              <a:rPr lang="en-US" dirty="0"/>
              <a:t> </a:t>
            </a:r>
            <a:r>
              <a:rPr lang="zh-TW" altLang="en-US" dirty="0"/>
              <a:t>的框架下解決分位數交叉問題。在 </a:t>
            </a:r>
            <a:r>
              <a:rPr lang="en-US" dirty="0"/>
              <a:t>Q&amp;A </a:t>
            </a:r>
            <a:r>
              <a:rPr lang="zh-TW" altLang="en-US" dirty="0"/>
              <a:t>時若被問到您的模型該如何改進，引用這篇文獻會非常精準且具說服力。</a:t>
            </a:r>
          </a:p>
          <a:p>
            <a:pPr>
              <a:buNone/>
            </a:pPr>
            <a:r>
              <a:rPr lang="zh-TW" altLang="en-US" dirty="0"/>
              <a:t>祝您報告順利！</a:t>
            </a:r>
          </a:p>
        </p:txBody>
      </p:sp>
    </p:spTree>
    <p:extLst>
      <p:ext uri="{BB962C8B-B14F-4D97-AF65-F5344CB8AC3E}">
        <p14:creationId xmlns:p14="http://schemas.microsoft.com/office/powerpoint/2010/main" val="312915621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EB22FA"/>
            </a:gs>
            <a:gs pos="44000">
              <a:srgbClr val="B489F3"/>
            </a:gs>
            <a:gs pos="17489">
              <a:srgbClr val="D557F7">
                <a:lumMod val="48000"/>
                <a:lumOff val="52000"/>
              </a:srgbClr>
            </a:gs>
            <a:gs pos="30050">
              <a:srgbClr val="CC77F6"/>
            </a:gs>
            <a:gs pos="76908">
              <a:srgbClr val="E0B4F8">
                <a:alpha val="75000"/>
              </a:srgbClr>
            </a:gs>
            <a:gs pos="61000">
              <a:srgbClr val="C498F5"/>
            </a:gs>
            <a:gs pos="100000">
              <a:srgbClr val="FCD0FC">
                <a:alpha val="0"/>
              </a:srgbClr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97108-98B9-55B6-83F7-69B66BD6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296D3D6-2580-6DB3-E376-3D0078E2E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r="26290"/>
          <a:stretch>
            <a:fillRect/>
          </a:stretch>
        </p:blipFill>
        <p:spPr bwMode="auto">
          <a:xfrm>
            <a:off x="4606723" y="0"/>
            <a:ext cx="75852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C04555-F9D9-0BE5-C559-09F6E8025C3B}"/>
              </a:ext>
            </a:extLst>
          </p:cNvPr>
          <p:cNvSpPr/>
          <p:nvPr/>
        </p:nvSpPr>
        <p:spPr>
          <a:xfrm>
            <a:off x="4606723" y="0"/>
            <a:ext cx="7585277" cy="6858000"/>
          </a:xfrm>
          <a:prstGeom prst="rect">
            <a:avLst/>
          </a:prstGeom>
          <a:solidFill>
            <a:srgbClr val="585858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49BBD-B8D1-B805-00AD-8D80B91F4662}"/>
              </a:ext>
            </a:extLst>
          </p:cNvPr>
          <p:cNvSpPr/>
          <p:nvPr/>
        </p:nvSpPr>
        <p:spPr>
          <a:xfrm>
            <a:off x="0" y="0"/>
            <a:ext cx="9653287" cy="6858000"/>
          </a:xfrm>
          <a:prstGeom prst="rect">
            <a:avLst/>
          </a:prstGeom>
          <a:gradFill>
            <a:gsLst>
              <a:gs pos="0">
                <a:srgbClr val="F05DFB"/>
              </a:gs>
              <a:gs pos="44000">
                <a:srgbClr val="B489F3"/>
              </a:gs>
              <a:gs pos="17489">
                <a:srgbClr val="D557F7"/>
              </a:gs>
              <a:gs pos="30050">
                <a:srgbClr val="CC77F6"/>
              </a:gs>
              <a:gs pos="76908">
                <a:srgbClr val="E0B4F8">
                  <a:alpha val="75000"/>
                </a:srgbClr>
              </a:gs>
              <a:gs pos="61000">
                <a:srgbClr val="C498F5"/>
              </a:gs>
              <a:gs pos="100000">
                <a:srgbClr val="FCD0FC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B85A2E-7422-1891-CAF6-5C41C8112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80" y="2141514"/>
            <a:ext cx="9340646" cy="726732"/>
          </a:xfrm>
        </p:spPr>
        <p:txBody>
          <a:bodyPr>
            <a:noAutofit/>
          </a:bodyPr>
          <a:lstStyle/>
          <a:p>
            <a:pPr algn="l"/>
            <a:r>
              <a:rPr lang="en-US" altLang="zh-TW" sz="3200" b="1" dirty="0">
                <a:solidFill>
                  <a:schemeClr val="bg1"/>
                </a:solidFill>
              </a:rPr>
              <a:t>U</a:t>
            </a:r>
            <a:r>
              <a:rPr lang="en-US" sz="3200" b="1" dirty="0">
                <a:solidFill>
                  <a:schemeClr val="bg1"/>
                </a:solidFill>
              </a:rPr>
              <a:t>sing </a:t>
            </a:r>
            <a:r>
              <a:rPr lang="en-US" altLang="zh-TW" sz="3200" b="1" dirty="0">
                <a:solidFill>
                  <a:schemeClr val="bg1"/>
                </a:solidFill>
              </a:rPr>
              <a:t>P</a:t>
            </a:r>
            <a:r>
              <a:rPr lang="en-US" sz="3200" b="1" dirty="0">
                <a:solidFill>
                  <a:schemeClr val="bg1"/>
                </a:solidFill>
              </a:rPr>
              <a:t>iecewise </a:t>
            </a:r>
            <a:r>
              <a:rPr lang="en-US" altLang="zh-TW" sz="3200" b="1" dirty="0">
                <a:solidFill>
                  <a:schemeClr val="bg1"/>
                </a:solidFill>
              </a:rPr>
              <a:t>S</a:t>
            </a:r>
            <a:r>
              <a:rPr lang="en-US" sz="3200" b="1" dirty="0">
                <a:solidFill>
                  <a:schemeClr val="bg1"/>
                </a:solidFill>
              </a:rPr>
              <a:t>upport </a:t>
            </a:r>
            <a:r>
              <a:rPr lang="en-US" altLang="zh-TW" sz="3200" b="1" dirty="0">
                <a:solidFill>
                  <a:schemeClr val="bg1"/>
                </a:solidFill>
              </a:rPr>
              <a:t>V</a:t>
            </a:r>
            <a:r>
              <a:rPr lang="en-US" sz="3200" b="1" dirty="0">
                <a:solidFill>
                  <a:schemeClr val="bg1"/>
                </a:solidFill>
              </a:rPr>
              <a:t>ector </a:t>
            </a:r>
            <a:r>
              <a:rPr lang="en-US" altLang="zh-TW" sz="3200" b="1" dirty="0">
                <a:solidFill>
                  <a:schemeClr val="bg1"/>
                </a:solidFill>
              </a:rPr>
              <a:t>Q</a:t>
            </a:r>
            <a:r>
              <a:rPr lang="en-US" sz="3200" b="1" dirty="0">
                <a:solidFill>
                  <a:schemeClr val="bg1"/>
                </a:solidFill>
              </a:rPr>
              <a:t>uantile </a:t>
            </a:r>
            <a:r>
              <a:rPr lang="en-US" altLang="zh-TW" sz="3200" b="1" dirty="0">
                <a:solidFill>
                  <a:schemeClr val="bg1"/>
                </a:solidFill>
              </a:rPr>
              <a:t>R</a:t>
            </a:r>
            <a:r>
              <a:rPr lang="en-US" sz="3200" b="1" dirty="0">
                <a:solidFill>
                  <a:schemeClr val="bg1"/>
                </a:solidFill>
              </a:rPr>
              <a:t>egression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DBA5DF-8909-44AB-CE1E-9ABCE0F03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80" y="4369337"/>
            <a:ext cx="4385188" cy="100140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Speaker: Sheng-Yu Tsai (Justin)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National Chi Nan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52FC1-B159-886F-8B2A-2A60E4A832C2}"/>
              </a:ext>
            </a:extLst>
          </p:cNvPr>
          <p:cNvSpPr txBox="1"/>
          <p:nvPr/>
        </p:nvSpPr>
        <p:spPr>
          <a:xfrm>
            <a:off x="677180" y="5620458"/>
            <a:ext cx="7983794" cy="519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Authors: Jing-Rung Yu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  <a:r>
              <a:rPr lang="en-US" sz="2000" dirty="0">
                <a:solidFill>
                  <a:schemeClr val="bg1"/>
                </a:solidFill>
              </a:rPr>
              <a:t>, Sheng-Yu Tsai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  <a:r>
              <a:rPr lang="en-US" sz="2000" dirty="0">
                <a:solidFill>
                  <a:schemeClr val="bg1"/>
                </a:solidFill>
              </a:rPr>
              <a:t>, Chun-Yen Tsai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  <a:r>
              <a:rPr lang="en-US" sz="2000" dirty="0">
                <a:solidFill>
                  <a:schemeClr val="bg1"/>
                </a:solidFill>
              </a:rPr>
              <a:t>, Donald Lien</a:t>
            </a:r>
            <a:r>
              <a:rPr lang="en-US" sz="2000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1A795-727A-82AA-0E9F-4D96FDBBE6E1}"/>
              </a:ext>
            </a:extLst>
          </p:cNvPr>
          <p:cNvSpPr txBox="1"/>
          <p:nvPr/>
        </p:nvSpPr>
        <p:spPr>
          <a:xfrm>
            <a:off x="677180" y="931673"/>
            <a:ext cx="9340646" cy="1092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</a:rPr>
              <a:t>Automatic </a:t>
            </a:r>
            <a:r>
              <a:rPr lang="en-US" altLang="zh-TW" sz="4800" dirty="0">
                <a:solidFill>
                  <a:schemeClr val="bg1"/>
                </a:solidFill>
              </a:rPr>
              <a:t>C</a:t>
            </a:r>
            <a:r>
              <a:rPr lang="en-US" sz="4800" dirty="0">
                <a:solidFill>
                  <a:schemeClr val="bg1"/>
                </a:solidFill>
              </a:rPr>
              <a:t>hange-</a:t>
            </a:r>
            <a:r>
              <a:rPr lang="en-US" altLang="zh-TW" sz="4800" dirty="0">
                <a:solidFill>
                  <a:schemeClr val="bg1"/>
                </a:solidFill>
              </a:rPr>
              <a:t>P</a:t>
            </a:r>
            <a:r>
              <a:rPr lang="en-US" sz="4800" dirty="0">
                <a:solidFill>
                  <a:schemeClr val="bg1"/>
                </a:solidFill>
              </a:rPr>
              <a:t>oint </a:t>
            </a:r>
            <a:r>
              <a:rPr lang="en-US" altLang="zh-TW" sz="4800" dirty="0">
                <a:solidFill>
                  <a:schemeClr val="bg1"/>
                </a:solidFill>
              </a:rPr>
              <a:t>D</a:t>
            </a:r>
            <a:r>
              <a:rPr lang="en-US" sz="4800" dirty="0">
                <a:solidFill>
                  <a:schemeClr val="bg1"/>
                </a:solidFill>
              </a:rPr>
              <a:t>etection </a:t>
            </a:r>
          </a:p>
        </p:txBody>
      </p:sp>
    </p:spTree>
    <p:extLst>
      <p:ext uri="{BB962C8B-B14F-4D97-AF65-F5344CB8AC3E}">
        <p14:creationId xmlns:p14="http://schemas.microsoft.com/office/powerpoint/2010/main" val="26187927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3C7D-99C3-961F-21D5-69544313E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69328-D404-E233-3E3C-D7C48454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PCD Statistical Methods 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(Gupta, </a:t>
            </a:r>
            <a:r>
              <a:rPr lang="en-US" altLang="zh-TW" sz="2400" b="1" dirty="0" err="1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Wadhvani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, &amp; Rasool, 2024)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BE3590F-44AB-4FD7-3AD5-90E8952F5A7E}"/>
              </a:ext>
            </a:extLst>
          </p:cNvPr>
          <p:cNvSpPr txBox="1"/>
          <p:nvPr/>
        </p:nvSpPr>
        <p:spPr>
          <a:xfrm>
            <a:off x="1060719" y="2209251"/>
            <a:ext cx="46492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/>
              <a:t>1.</a:t>
            </a:r>
            <a:r>
              <a:rPr lang="zh-TW" altLang="en-US" sz="2600" dirty="0"/>
              <a:t> </a:t>
            </a:r>
            <a:r>
              <a:rPr lang="en-US" altLang="zh-TW" sz="2600" dirty="0"/>
              <a:t>Statistical Methods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AED5C2-FE4E-AF5B-8FAF-3EB1271674C3}"/>
              </a:ext>
            </a:extLst>
          </p:cNvPr>
          <p:cNvSpPr txBox="1"/>
          <p:nvPr/>
        </p:nvSpPr>
        <p:spPr>
          <a:xfrm>
            <a:off x="1060719" y="5073088"/>
            <a:ext cx="31635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/>
              <a:t>5.</a:t>
            </a:r>
            <a:r>
              <a:rPr lang="zh-TW" altLang="en-US" sz="2600" dirty="0"/>
              <a:t> </a:t>
            </a:r>
            <a:r>
              <a:rPr lang="en-US" altLang="zh-TW" sz="2600" dirty="0"/>
              <a:t>Hybrid Methods</a:t>
            </a:r>
            <a:endParaRPr lang="zh-TW" altLang="en-US" sz="2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629ACD-8FB7-EB77-F38F-752D017F59B9}"/>
              </a:ext>
            </a:extLst>
          </p:cNvPr>
          <p:cNvSpPr txBox="1"/>
          <p:nvPr/>
        </p:nvSpPr>
        <p:spPr>
          <a:xfrm>
            <a:off x="1060719" y="2925210"/>
            <a:ext cx="46492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/>
              <a:t>2.</a:t>
            </a:r>
            <a:r>
              <a:rPr lang="zh-TW" altLang="en-US" sz="2600" dirty="0"/>
              <a:t> </a:t>
            </a:r>
            <a:r>
              <a:rPr lang="en-US" sz="2600" dirty="0"/>
              <a:t>Bayesian</a:t>
            </a:r>
            <a:r>
              <a:rPr lang="zh-TW" altLang="en-US" sz="2600" dirty="0"/>
              <a:t> </a:t>
            </a:r>
            <a:r>
              <a:rPr lang="en-US" altLang="zh-TW" sz="2600" dirty="0"/>
              <a:t>Methods</a:t>
            </a:r>
            <a:endParaRPr lang="zh-TW" altLang="en-US" sz="2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33E64D7-7683-E9C9-4822-156B059882F0}"/>
              </a:ext>
            </a:extLst>
          </p:cNvPr>
          <p:cNvSpPr txBox="1"/>
          <p:nvPr/>
        </p:nvSpPr>
        <p:spPr>
          <a:xfrm>
            <a:off x="5829156" y="2209250"/>
            <a:ext cx="47385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>
                <a:solidFill>
                  <a:schemeClr val="accent4">
                    <a:lumMod val="75000"/>
                  </a:schemeClr>
                </a:solidFill>
              </a:rPr>
              <a:t>CUSUM</a:t>
            </a:r>
            <a:r>
              <a:rPr lang="en-US" altLang="zh-TW" sz="2600">
                <a:solidFill>
                  <a:schemeClr val="accent4">
                    <a:lumMod val="75000"/>
                  </a:schemeClr>
                </a:solidFill>
              </a:rPr>
              <a:t>, PLR</a:t>
            </a:r>
            <a:endParaRPr lang="zh-TW" altLang="en-US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10D80-C6E9-980B-CDC9-BCB91134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4</a:t>
            </a:fld>
            <a:endParaRPr lang="en-US"/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B3254AEF-9A82-2E82-F0DD-5C77ECC8B021}"/>
              </a:ext>
            </a:extLst>
          </p:cNvPr>
          <p:cNvSpPr txBox="1"/>
          <p:nvPr/>
        </p:nvSpPr>
        <p:spPr>
          <a:xfrm>
            <a:off x="1060719" y="3641169"/>
            <a:ext cx="46492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/>
              <a:t>3.</a:t>
            </a:r>
            <a:r>
              <a:rPr lang="zh-TW" altLang="en-US" sz="2600" dirty="0"/>
              <a:t> </a:t>
            </a:r>
            <a:r>
              <a:rPr lang="en-US" altLang="zh-TW" sz="2600" dirty="0"/>
              <a:t>Time-Frequency Methods</a:t>
            </a:r>
            <a:endParaRPr lang="zh-TW" altLang="en-US" sz="2600" dirty="0"/>
          </a:p>
        </p:txBody>
      </p:sp>
      <p:sp>
        <p:nvSpPr>
          <p:cNvPr id="9" name="文字方塊 3">
            <a:extLst>
              <a:ext uri="{FF2B5EF4-FFF2-40B4-BE49-F238E27FC236}">
                <a16:creationId xmlns:a16="http://schemas.microsoft.com/office/drawing/2014/main" id="{41C9654F-4A80-17E3-2968-1EF28EDCF023}"/>
              </a:ext>
            </a:extLst>
          </p:cNvPr>
          <p:cNvSpPr txBox="1"/>
          <p:nvPr/>
        </p:nvSpPr>
        <p:spPr>
          <a:xfrm>
            <a:off x="1060718" y="4357128"/>
            <a:ext cx="48411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/>
              <a:t>4.</a:t>
            </a:r>
            <a:r>
              <a:rPr lang="zh-TW" altLang="en-US" sz="2600" dirty="0"/>
              <a:t> </a:t>
            </a:r>
            <a:r>
              <a:rPr lang="en-US" altLang="zh-TW" sz="2600" dirty="0"/>
              <a:t>Machine Learning Methods</a:t>
            </a:r>
            <a:endParaRPr lang="zh-TW" altLang="en-US" sz="2600" dirty="0"/>
          </a:p>
        </p:txBody>
      </p:sp>
      <p:sp>
        <p:nvSpPr>
          <p:cNvPr id="11" name="文字方塊 4">
            <a:extLst>
              <a:ext uri="{FF2B5EF4-FFF2-40B4-BE49-F238E27FC236}">
                <a16:creationId xmlns:a16="http://schemas.microsoft.com/office/drawing/2014/main" id="{2840C8B1-E286-B04F-582C-EA70162CB2AA}"/>
              </a:ext>
            </a:extLst>
          </p:cNvPr>
          <p:cNvSpPr txBox="1"/>
          <p:nvPr/>
        </p:nvSpPr>
        <p:spPr>
          <a:xfrm>
            <a:off x="5829156" y="2925210"/>
            <a:ext cx="47385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>
                <a:solidFill>
                  <a:schemeClr val="accent4">
                    <a:lumMod val="75000"/>
                  </a:schemeClr>
                </a:solidFill>
              </a:rPr>
              <a:t>BCPA, BOCD</a:t>
            </a:r>
            <a:endParaRPr lang="zh-TW" altLang="en-US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文字方塊 4">
            <a:extLst>
              <a:ext uri="{FF2B5EF4-FFF2-40B4-BE49-F238E27FC236}">
                <a16:creationId xmlns:a16="http://schemas.microsoft.com/office/drawing/2014/main" id="{84F561E8-D3B9-5576-6F83-C4DFDB76E8E7}"/>
              </a:ext>
            </a:extLst>
          </p:cNvPr>
          <p:cNvSpPr txBox="1"/>
          <p:nvPr/>
        </p:nvSpPr>
        <p:spPr>
          <a:xfrm>
            <a:off x="5829156" y="3641168"/>
            <a:ext cx="47385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>
                <a:solidFill>
                  <a:schemeClr val="accent4">
                    <a:lumMod val="75000"/>
                  </a:schemeClr>
                </a:solidFill>
              </a:rPr>
              <a:t>WCPD</a:t>
            </a:r>
            <a:r>
              <a:rPr lang="zh-TW" altLang="en-US" sz="2600" dirty="0">
                <a:solidFill>
                  <a:schemeClr val="accent4">
                    <a:lumMod val="75000"/>
                  </a:schemeClr>
                </a:solidFill>
              </a:rPr>
              <a:t>、</a:t>
            </a:r>
            <a:r>
              <a:rPr lang="en-US" altLang="zh-TW" sz="2600" dirty="0">
                <a:solidFill>
                  <a:schemeClr val="accent4">
                    <a:lumMod val="75000"/>
                  </a:schemeClr>
                </a:solidFill>
              </a:rPr>
              <a:t>SDCPD</a:t>
            </a:r>
            <a:endParaRPr lang="zh-TW" altLang="en-US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文字方塊 4">
            <a:extLst>
              <a:ext uri="{FF2B5EF4-FFF2-40B4-BE49-F238E27FC236}">
                <a16:creationId xmlns:a16="http://schemas.microsoft.com/office/drawing/2014/main" id="{A7DFAF9B-DB5C-7B24-AF1D-E00077F1DB83}"/>
              </a:ext>
            </a:extLst>
          </p:cNvPr>
          <p:cNvSpPr txBox="1"/>
          <p:nvPr/>
        </p:nvSpPr>
        <p:spPr>
          <a:xfrm>
            <a:off x="5829156" y="4357128"/>
            <a:ext cx="47385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>
                <a:solidFill>
                  <a:schemeClr val="accent4">
                    <a:lumMod val="75000"/>
                  </a:schemeClr>
                </a:solidFill>
              </a:rPr>
              <a:t>OC-SVM</a:t>
            </a:r>
            <a:r>
              <a:rPr lang="zh-TW" altLang="en-US" sz="2600" dirty="0">
                <a:solidFill>
                  <a:schemeClr val="accent4">
                    <a:lumMod val="75000"/>
                  </a:schemeClr>
                </a:solidFill>
              </a:rPr>
              <a:t>、</a:t>
            </a:r>
            <a:r>
              <a:rPr lang="en-US" altLang="zh-TW" sz="2600" dirty="0">
                <a:solidFill>
                  <a:schemeClr val="accent4">
                    <a:lumMod val="75000"/>
                  </a:schemeClr>
                </a:solidFill>
              </a:rPr>
              <a:t>LSTM</a:t>
            </a:r>
            <a:endParaRPr lang="zh-TW" altLang="en-US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D853429-18FB-313F-72D0-25ECA4DAE5F2}"/>
              </a:ext>
            </a:extLst>
          </p:cNvPr>
          <p:cNvSpPr txBox="1"/>
          <p:nvPr/>
        </p:nvSpPr>
        <p:spPr>
          <a:xfrm>
            <a:off x="5829156" y="5073086"/>
            <a:ext cx="47385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>
                <a:solidFill>
                  <a:schemeClr val="accent4">
                    <a:lumMod val="75000"/>
                  </a:schemeClr>
                </a:solidFill>
              </a:rPr>
              <a:t>LSCUSUM</a:t>
            </a:r>
            <a:r>
              <a:rPr lang="zh-TW" altLang="en-US" sz="2600" dirty="0">
                <a:solidFill>
                  <a:schemeClr val="accent4">
                    <a:lumMod val="75000"/>
                  </a:schemeClr>
                </a:solidFill>
              </a:rPr>
              <a:t>、</a:t>
            </a:r>
            <a:r>
              <a:rPr lang="en-US" altLang="zh-TW" sz="2600" dirty="0">
                <a:solidFill>
                  <a:schemeClr val="accent4">
                    <a:lumMod val="75000"/>
                  </a:schemeClr>
                </a:solidFill>
              </a:rPr>
              <a:t>Dual-LSTM</a:t>
            </a:r>
            <a:endParaRPr lang="zh-TW" altLang="en-US" sz="2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94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5B0B-D5F8-5D00-51DA-82E0C3B9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2169160-D153-4E40-A57B-A80891B73992}"/>
              </a:ext>
            </a:extLst>
          </p:cNvPr>
          <p:cNvSpPr txBox="1"/>
          <p:nvPr/>
        </p:nvSpPr>
        <p:spPr>
          <a:xfrm>
            <a:off x="6290164" y="3464576"/>
            <a:ext cx="484111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b="1" dirty="0">
                <a:solidFill>
                  <a:schemeClr val="accent4">
                    <a:lumMod val="75000"/>
                  </a:schemeClr>
                </a:solidFill>
              </a:rPr>
              <a:t>The performance depends on </a:t>
            </a:r>
          </a:p>
          <a:p>
            <a:r>
              <a:rPr lang="en-US" altLang="zh-TW" sz="2600" b="1" dirty="0">
                <a:solidFill>
                  <a:schemeClr val="accent4">
                    <a:lumMod val="75000"/>
                  </a:schemeClr>
                </a:solidFill>
              </a:rPr>
              <a:t>the characteristics</a:t>
            </a:r>
            <a:r>
              <a:rPr lang="zh-TW" altLang="en-US" sz="26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TW" sz="2600" b="1" dirty="0">
                <a:solidFill>
                  <a:schemeClr val="accent4">
                    <a:lumMod val="75000"/>
                  </a:schemeClr>
                </a:solidFill>
              </a:rPr>
              <a:t>of datasets</a:t>
            </a:r>
            <a:endParaRPr lang="zh-TW" altLang="en-US" sz="2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EE42E-2A43-EF67-D0D2-D751A54E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5</a:t>
            </a:fld>
            <a:endParaRPr lang="en-US"/>
          </a:p>
        </p:txBody>
      </p:sp>
      <p:sp>
        <p:nvSpPr>
          <p:cNvPr id="11" name="文字方塊 5">
            <a:extLst>
              <a:ext uri="{FF2B5EF4-FFF2-40B4-BE49-F238E27FC236}">
                <a16:creationId xmlns:a16="http://schemas.microsoft.com/office/drawing/2014/main" id="{09210387-F8AD-D5B9-64F2-14CEB0404DED}"/>
              </a:ext>
            </a:extLst>
          </p:cNvPr>
          <p:cNvSpPr txBox="1"/>
          <p:nvPr/>
        </p:nvSpPr>
        <p:spPr>
          <a:xfrm>
            <a:off x="1060719" y="2209251"/>
            <a:ext cx="46492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/>
              <a:t>1.</a:t>
            </a:r>
            <a:r>
              <a:rPr lang="zh-TW" altLang="en-US" sz="2600" dirty="0"/>
              <a:t> </a:t>
            </a:r>
            <a:r>
              <a:rPr lang="en-US" altLang="zh-TW" sz="2600" dirty="0"/>
              <a:t>Statistical Methods </a:t>
            </a:r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3039FB47-FF09-0014-31F5-B13CFB4D24D7}"/>
              </a:ext>
            </a:extLst>
          </p:cNvPr>
          <p:cNvSpPr txBox="1"/>
          <p:nvPr/>
        </p:nvSpPr>
        <p:spPr>
          <a:xfrm>
            <a:off x="1060719" y="5073088"/>
            <a:ext cx="31635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/>
              <a:t>5.</a:t>
            </a:r>
            <a:r>
              <a:rPr lang="zh-TW" altLang="en-US" sz="2600" dirty="0"/>
              <a:t> </a:t>
            </a:r>
            <a:r>
              <a:rPr lang="en-US" altLang="zh-TW" sz="2600" dirty="0"/>
              <a:t>Hybrid Methods</a:t>
            </a:r>
            <a:endParaRPr lang="zh-TW" altLang="en-US" sz="2600" dirty="0"/>
          </a:p>
        </p:txBody>
      </p:sp>
      <p:sp>
        <p:nvSpPr>
          <p:cNvPr id="13" name="文字方塊 3">
            <a:extLst>
              <a:ext uri="{FF2B5EF4-FFF2-40B4-BE49-F238E27FC236}">
                <a16:creationId xmlns:a16="http://schemas.microsoft.com/office/drawing/2014/main" id="{B8D5F779-90E8-D2E3-EF41-1D94076A94E3}"/>
              </a:ext>
            </a:extLst>
          </p:cNvPr>
          <p:cNvSpPr txBox="1"/>
          <p:nvPr/>
        </p:nvSpPr>
        <p:spPr>
          <a:xfrm>
            <a:off x="1060719" y="2925210"/>
            <a:ext cx="46492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/>
              <a:t>2.</a:t>
            </a:r>
            <a:r>
              <a:rPr lang="zh-TW" altLang="en-US" sz="2600" dirty="0"/>
              <a:t> </a:t>
            </a:r>
            <a:r>
              <a:rPr lang="en-US" sz="2600" dirty="0"/>
              <a:t>Bayesian</a:t>
            </a:r>
            <a:r>
              <a:rPr lang="zh-TW" altLang="en-US" sz="2600" dirty="0"/>
              <a:t> </a:t>
            </a:r>
            <a:r>
              <a:rPr lang="en-US" altLang="zh-TW" sz="2600" dirty="0"/>
              <a:t>Methods</a:t>
            </a:r>
            <a:endParaRPr lang="zh-TW" altLang="en-US" sz="2600" dirty="0"/>
          </a:p>
        </p:txBody>
      </p:sp>
      <p:sp>
        <p:nvSpPr>
          <p:cNvPr id="14" name="文字方塊 3">
            <a:extLst>
              <a:ext uri="{FF2B5EF4-FFF2-40B4-BE49-F238E27FC236}">
                <a16:creationId xmlns:a16="http://schemas.microsoft.com/office/drawing/2014/main" id="{F45A3956-70DE-826E-0DA0-B41A60705CA5}"/>
              </a:ext>
            </a:extLst>
          </p:cNvPr>
          <p:cNvSpPr txBox="1"/>
          <p:nvPr/>
        </p:nvSpPr>
        <p:spPr>
          <a:xfrm>
            <a:off x="1060719" y="3641169"/>
            <a:ext cx="46492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/>
              <a:t>3.</a:t>
            </a:r>
            <a:r>
              <a:rPr lang="zh-TW" altLang="en-US" sz="2600" dirty="0"/>
              <a:t> </a:t>
            </a:r>
            <a:r>
              <a:rPr lang="en-US" altLang="zh-TW" sz="2600" dirty="0"/>
              <a:t>Time-Frequency Methods</a:t>
            </a:r>
            <a:endParaRPr lang="zh-TW" altLang="en-US" sz="2600" dirty="0"/>
          </a:p>
        </p:txBody>
      </p:sp>
      <p:sp>
        <p:nvSpPr>
          <p:cNvPr id="15" name="文字方塊 3">
            <a:extLst>
              <a:ext uri="{FF2B5EF4-FFF2-40B4-BE49-F238E27FC236}">
                <a16:creationId xmlns:a16="http://schemas.microsoft.com/office/drawing/2014/main" id="{BB69CD93-6587-1A0A-EB1C-E1FA80FA6F8D}"/>
              </a:ext>
            </a:extLst>
          </p:cNvPr>
          <p:cNvSpPr txBox="1"/>
          <p:nvPr/>
        </p:nvSpPr>
        <p:spPr>
          <a:xfrm>
            <a:off x="1060718" y="4357128"/>
            <a:ext cx="48411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/>
              <a:t>4.</a:t>
            </a:r>
            <a:r>
              <a:rPr lang="zh-TW" altLang="en-US" sz="2600" dirty="0"/>
              <a:t> </a:t>
            </a:r>
            <a:r>
              <a:rPr lang="en-US" altLang="zh-TW" sz="2600" dirty="0"/>
              <a:t>Machine Learning Methods</a:t>
            </a:r>
            <a:endParaRPr lang="zh-TW" altLang="en-US" sz="2600" dirty="0"/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0BF0223F-65F4-5261-561D-73186E01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PCD Statistical Methods 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(Gupta, </a:t>
            </a:r>
            <a:r>
              <a:rPr lang="en-US" altLang="zh-TW" sz="2400" b="1" dirty="0" err="1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Wadhvani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, &amp; Rasool, 2024)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580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0A0CE-495F-0585-0817-4E20F118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7BDFD-24C4-C64A-3D43-293206D6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PCD Statistical Methods 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(Gupta, </a:t>
            </a:r>
            <a:r>
              <a:rPr lang="en-US" altLang="zh-TW" sz="2400" b="1" dirty="0" err="1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Wadhvani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, &amp; Rasool, 2024)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D1CFF-EE48-867B-CA80-92DC1C5F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2BE8EC-5D76-3506-E8E5-419681E95375}"/>
              </a:ext>
            </a:extLst>
          </p:cNvPr>
          <p:cNvGrpSpPr/>
          <p:nvPr/>
        </p:nvGrpSpPr>
        <p:grpSpPr>
          <a:xfrm>
            <a:off x="4284661" y="5040577"/>
            <a:ext cx="5990052" cy="584775"/>
            <a:chOff x="3981184" y="4630873"/>
            <a:chExt cx="5990052" cy="584775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F06C3F4-FB8B-8086-AA94-457C727C5965}"/>
                </a:ext>
              </a:extLst>
            </p:cNvPr>
            <p:cNvSpPr txBox="1"/>
            <p:nvPr/>
          </p:nvSpPr>
          <p:spPr>
            <a:xfrm>
              <a:off x="5130119" y="4630873"/>
              <a:ext cx="48411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>
                  <a:solidFill>
                    <a:srgbClr val="FF0000"/>
                  </a:solidFill>
                </a:rPr>
                <a:t>Often outperform others!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B781C6-2351-3FC3-E693-5B3D470BF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1184" y="4923261"/>
              <a:ext cx="9058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5">
            <a:extLst>
              <a:ext uri="{FF2B5EF4-FFF2-40B4-BE49-F238E27FC236}">
                <a16:creationId xmlns:a16="http://schemas.microsoft.com/office/drawing/2014/main" id="{A98DC97C-7A1B-8E75-1B42-8409D5046BAE}"/>
              </a:ext>
            </a:extLst>
          </p:cNvPr>
          <p:cNvSpPr txBox="1"/>
          <p:nvPr/>
        </p:nvSpPr>
        <p:spPr>
          <a:xfrm>
            <a:off x="1060719" y="2209251"/>
            <a:ext cx="46492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/>
              <a:t>1.</a:t>
            </a:r>
            <a:r>
              <a:rPr lang="zh-TW" altLang="en-US" sz="2600" dirty="0"/>
              <a:t> </a:t>
            </a:r>
            <a:r>
              <a:rPr lang="en-US" altLang="zh-TW" sz="2600" dirty="0"/>
              <a:t>Statistical Methods </a:t>
            </a:r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3ABA54AA-FDE6-8529-6F0B-4572D25098C0}"/>
              </a:ext>
            </a:extLst>
          </p:cNvPr>
          <p:cNvSpPr txBox="1"/>
          <p:nvPr/>
        </p:nvSpPr>
        <p:spPr>
          <a:xfrm>
            <a:off x="1060719" y="5073088"/>
            <a:ext cx="31635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/>
              <a:t>5.</a:t>
            </a:r>
            <a:r>
              <a:rPr lang="zh-TW" altLang="en-US" sz="2600" dirty="0"/>
              <a:t> </a:t>
            </a:r>
            <a:r>
              <a:rPr lang="en-US" altLang="zh-TW" sz="2600" dirty="0"/>
              <a:t>Hybrid Methods</a:t>
            </a:r>
            <a:endParaRPr lang="zh-TW" altLang="en-US" sz="2600" dirty="0"/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C7DDA1B5-0C4C-AF4B-7116-1BE61BBF6B93}"/>
              </a:ext>
            </a:extLst>
          </p:cNvPr>
          <p:cNvSpPr txBox="1"/>
          <p:nvPr/>
        </p:nvSpPr>
        <p:spPr>
          <a:xfrm>
            <a:off x="1060719" y="2925210"/>
            <a:ext cx="46492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/>
              <a:t>2.</a:t>
            </a:r>
            <a:r>
              <a:rPr lang="zh-TW" altLang="en-US" sz="2600" dirty="0"/>
              <a:t> </a:t>
            </a:r>
            <a:r>
              <a:rPr lang="en-US" sz="2600" dirty="0"/>
              <a:t>Bayesian</a:t>
            </a:r>
            <a:r>
              <a:rPr lang="zh-TW" altLang="en-US" sz="2600" dirty="0"/>
              <a:t> </a:t>
            </a:r>
            <a:r>
              <a:rPr lang="en-US" altLang="zh-TW" sz="2600" dirty="0"/>
              <a:t>Methods</a:t>
            </a:r>
            <a:endParaRPr lang="zh-TW" altLang="en-US" sz="2600" dirty="0"/>
          </a:p>
        </p:txBody>
      </p:sp>
      <p:sp>
        <p:nvSpPr>
          <p:cNvPr id="7" name="文字方塊 3">
            <a:extLst>
              <a:ext uri="{FF2B5EF4-FFF2-40B4-BE49-F238E27FC236}">
                <a16:creationId xmlns:a16="http://schemas.microsoft.com/office/drawing/2014/main" id="{3AA30943-2E21-5328-D9BF-D49FF417E39B}"/>
              </a:ext>
            </a:extLst>
          </p:cNvPr>
          <p:cNvSpPr txBox="1"/>
          <p:nvPr/>
        </p:nvSpPr>
        <p:spPr>
          <a:xfrm>
            <a:off x="1060719" y="3641169"/>
            <a:ext cx="46492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/>
              <a:t>3.</a:t>
            </a:r>
            <a:r>
              <a:rPr lang="zh-TW" altLang="en-US" sz="2600" dirty="0"/>
              <a:t> </a:t>
            </a:r>
            <a:r>
              <a:rPr lang="en-US" altLang="zh-TW" sz="2600" dirty="0"/>
              <a:t>Time-Frequency Methods</a:t>
            </a:r>
            <a:endParaRPr lang="zh-TW" altLang="en-US" sz="2600" dirty="0"/>
          </a:p>
        </p:txBody>
      </p:sp>
      <p:sp>
        <p:nvSpPr>
          <p:cNvPr id="8" name="文字方塊 3">
            <a:extLst>
              <a:ext uri="{FF2B5EF4-FFF2-40B4-BE49-F238E27FC236}">
                <a16:creationId xmlns:a16="http://schemas.microsoft.com/office/drawing/2014/main" id="{823DD22B-0C6B-2B1D-FCF8-3EB5CEE4C1E5}"/>
              </a:ext>
            </a:extLst>
          </p:cNvPr>
          <p:cNvSpPr txBox="1"/>
          <p:nvPr/>
        </p:nvSpPr>
        <p:spPr>
          <a:xfrm>
            <a:off x="1060718" y="4357128"/>
            <a:ext cx="48411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/>
              <a:t>4.</a:t>
            </a:r>
            <a:r>
              <a:rPr lang="zh-TW" altLang="en-US" sz="2600" dirty="0"/>
              <a:t> </a:t>
            </a:r>
            <a:r>
              <a:rPr lang="en-US" altLang="zh-TW" sz="2600" dirty="0"/>
              <a:t>Machine Learning Methods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30728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664F5-2807-27FB-932F-D1D5FC5ED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438AE-13F6-1C15-3D16-5DE06C57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Key Challenges</a:t>
            </a:r>
            <a:r>
              <a:rPr lang="zh-TW" altLang="en-US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(Gupta, </a:t>
            </a:r>
            <a:r>
              <a:rPr lang="en-US" altLang="zh-TW" sz="2400" b="1" dirty="0" err="1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Wadhvani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, &amp; Rasool, 2024)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63157A-965F-D7A9-4C4D-4DDDA57BD244}"/>
              </a:ext>
            </a:extLst>
          </p:cNvPr>
          <p:cNvSpPr txBox="1"/>
          <p:nvPr/>
        </p:nvSpPr>
        <p:spPr>
          <a:xfrm>
            <a:off x="1192898" y="2337437"/>
            <a:ext cx="531407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/>
              <a:t>Detecting multiple change-points</a:t>
            </a:r>
            <a:endParaRPr lang="zh-TW" altLang="en-US" sz="2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1A6B1DE-C5B9-CA6B-DE1E-5C65F745C4BA}"/>
              </a:ext>
            </a:extLst>
          </p:cNvPr>
          <p:cNvSpPr txBox="1"/>
          <p:nvPr/>
        </p:nvSpPr>
        <p:spPr>
          <a:xfrm>
            <a:off x="1192898" y="4944902"/>
            <a:ext cx="101998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>
                <a:solidFill>
                  <a:schemeClr val="accent1"/>
                </a:solidFill>
              </a:rPr>
              <a:t>Note: Prediction bands can provide valuable, actionable information </a:t>
            </a:r>
            <a:r>
              <a:rPr lang="zh-TW" altLang="en-US" sz="2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AD2F793-9E32-C36C-0F41-04C4CF83B129}"/>
              </a:ext>
            </a:extLst>
          </p:cNvPr>
          <p:cNvSpPr txBox="1"/>
          <p:nvPr/>
        </p:nvSpPr>
        <p:spPr>
          <a:xfrm>
            <a:off x="1192898" y="3206592"/>
            <a:ext cx="69105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/>
              <a:t>Handling high-dimensional or missing data</a:t>
            </a:r>
            <a:endParaRPr lang="zh-TW" altLang="en-US" sz="2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C8AC6D-806F-FA05-FCFD-249D725C960B}"/>
              </a:ext>
            </a:extLst>
          </p:cNvPr>
          <p:cNvSpPr txBox="1"/>
          <p:nvPr/>
        </p:nvSpPr>
        <p:spPr>
          <a:xfrm>
            <a:off x="1192898" y="4075747"/>
            <a:ext cx="69105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/>
              <a:t>Processing large datasets efficiently</a:t>
            </a:r>
            <a:endParaRPr lang="zh-TW" alt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8D660-EC61-1F4B-D497-C2F3C93D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27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F3F50-2228-BB46-29AE-4063CB06A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7C4FD8-1542-A617-1853-6CCF92CA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Key Challenges 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(Gupta, </a:t>
            </a:r>
            <a:r>
              <a:rPr lang="en-US" altLang="zh-TW" sz="2400" b="1" dirty="0" err="1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Wadhvani</a:t>
            </a:r>
            <a:r>
              <a:rPr lang="en-US" altLang="zh-TW" sz="24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, &amp; Rasool, 2024)</a:t>
            </a:r>
            <a:endParaRPr lang="en-US" sz="3600" b="1" dirty="0">
              <a:latin typeface="Arial Nova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D52469-31EE-D03E-8380-5A8E85E0E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8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A6055A-04CD-831E-0270-50E19EF88296}"/>
              </a:ext>
            </a:extLst>
          </p:cNvPr>
          <p:cNvSpPr txBox="1"/>
          <p:nvPr/>
        </p:nvSpPr>
        <p:spPr>
          <a:xfrm>
            <a:off x="1192898" y="2291271"/>
            <a:ext cx="57859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FF0000"/>
                </a:solidFill>
              </a:defRPr>
            </a:lvl1pPr>
          </a:lstStyle>
          <a:p>
            <a:r>
              <a:rPr lang="en-US" altLang="zh-TW" sz="3000" dirty="0"/>
              <a:t>Detecting multiple change-points</a:t>
            </a:r>
            <a:endParaRPr lang="zh-TW" altLang="en-US" sz="3000" dirty="0"/>
          </a:p>
        </p:txBody>
      </p:sp>
      <p:sp>
        <p:nvSpPr>
          <p:cNvPr id="10" name="文字方塊 2">
            <a:extLst>
              <a:ext uri="{FF2B5EF4-FFF2-40B4-BE49-F238E27FC236}">
                <a16:creationId xmlns:a16="http://schemas.microsoft.com/office/drawing/2014/main" id="{F469D4CB-F39B-97C4-C74B-A5BC2A990ED1}"/>
              </a:ext>
            </a:extLst>
          </p:cNvPr>
          <p:cNvSpPr txBox="1"/>
          <p:nvPr/>
        </p:nvSpPr>
        <p:spPr>
          <a:xfrm>
            <a:off x="1192897" y="4898736"/>
            <a:ext cx="10160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FF0000"/>
                </a:solidFill>
              </a:defRPr>
            </a:lvl1pPr>
          </a:lstStyle>
          <a:p>
            <a:r>
              <a:rPr lang="en-US" altLang="zh-TW" sz="3200" dirty="0"/>
              <a:t>Prediction bands</a:t>
            </a:r>
            <a:endParaRPr lang="zh-TW" altLang="en-US" sz="3200" dirty="0"/>
          </a:p>
        </p:txBody>
      </p:sp>
      <p:sp>
        <p:nvSpPr>
          <p:cNvPr id="3" name="文字方塊 12">
            <a:extLst>
              <a:ext uri="{FF2B5EF4-FFF2-40B4-BE49-F238E27FC236}">
                <a16:creationId xmlns:a16="http://schemas.microsoft.com/office/drawing/2014/main" id="{D5E6672A-DBC0-B8C7-F090-F4A2AB905E7E}"/>
              </a:ext>
            </a:extLst>
          </p:cNvPr>
          <p:cNvSpPr txBox="1"/>
          <p:nvPr/>
        </p:nvSpPr>
        <p:spPr>
          <a:xfrm>
            <a:off x="1192898" y="3206592"/>
            <a:ext cx="69105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/>
              <a:t>Handling high-dimensional or missing data</a:t>
            </a:r>
            <a:endParaRPr lang="zh-TW" altLang="en-US" sz="2600" dirty="0"/>
          </a:p>
        </p:txBody>
      </p:sp>
      <p:sp>
        <p:nvSpPr>
          <p:cNvPr id="4" name="文字方塊 14">
            <a:extLst>
              <a:ext uri="{FF2B5EF4-FFF2-40B4-BE49-F238E27FC236}">
                <a16:creationId xmlns:a16="http://schemas.microsoft.com/office/drawing/2014/main" id="{D2707DC7-419D-1034-D4A1-B070BE9DBBB8}"/>
              </a:ext>
            </a:extLst>
          </p:cNvPr>
          <p:cNvSpPr txBox="1"/>
          <p:nvPr/>
        </p:nvSpPr>
        <p:spPr>
          <a:xfrm>
            <a:off x="1192898" y="4075747"/>
            <a:ext cx="69105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altLang="zh-TW" sz="2600" dirty="0"/>
              <a:t>Processing large datasets efficiently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24657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32BAF-00B2-EBE5-49C4-EC41B215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B5533B-41C9-CDD8-0DCE-82F70529B0B9}"/>
              </a:ext>
            </a:extLst>
          </p:cNvPr>
          <p:cNvGrpSpPr/>
          <p:nvPr/>
        </p:nvGrpSpPr>
        <p:grpSpPr>
          <a:xfrm>
            <a:off x="8089060" y="3486904"/>
            <a:ext cx="3610434" cy="1078548"/>
            <a:chOff x="4554688" y="3513117"/>
            <a:chExt cx="3230108" cy="10785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0749C2-1D87-DC2B-15B1-D4276DFA8512}"/>
                </a:ext>
              </a:extLst>
            </p:cNvPr>
            <p:cNvSpPr txBox="1"/>
            <p:nvPr/>
          </p:nvSpPr>
          <p:spPr>
            <a:xfrm>
              <a:off x="4554688" y="3844414"/>
              <a:ext cx="3230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Quantile Loss Function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FB3D24E-7620-58AA-877A-42D9AB779435}"/>
                </a:ext>
              </a:extLst>
            </p:cNvPr>
            <p:cNvSpPr/>
            <p:nvPr/>
          </p:nvSpPr>
          <p:spPr>
            <a:xfrm>
              <a:off x="4560940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C84554A-F371-E339-0C38-DDFC7E0F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Arial Nova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PSVQR Framework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E7D50C-D82E-68B4-B81D-7BD3BF39BB2A}"/>
              </a:ext>
            </a:extLst>
          </p:cNvPr>
          <p:cNvGrpSpPr/>
          <p:nvPr/>
        </p:nvGrpSpPr>
        <p:grpSpPr>
          <a:xfrm>
            <a:off x="506483" y="3486904"/>
            <a:ext cx="3596458" cy="1100738"/>
            <a:chOff x="1081549" y="3513117"/>
            <a:chExt cx="3217604" cy="110073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71FE0E8-FC76-AB0C-8B4A-0B7C622E38F2}"/>
                </a:ext>
              </a:extLst>
            </p:cNvPr>
            <p:cNvSpPr/>
            <p:nvPr/>
          </p:nvSpPr>
          <p:spPr>
            <a:xfrm>
              <a:off x="1081549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DD5992-36B5-50F6-141B-0956BAD1EE59}"/>
                </a:ext>
              </a:extLst>
            </p:cNvPr>
            <p:cNvSpPr txBox="1"/>
            <p:nvPr/>
          </p:nvSpPr>
          <p:spPr>
            <a:xfrm>
              <a:off x="1087801" y="3844414"/>
              <a:ext cx="3205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Support Vector Regression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5FD0D2-ACF5-7E1F-FE70-93DF7BA282E9}"/>
              </a:ext>
            </a:extLst>
          </p:cNvPr>
          <p:cNvGrpSpPr/>
          <p:nvPr/>
        </p:nvGrpSpPr>
        <p:grpSpPr>
          <a:xfrm>
            <a:off x="4290783" y="3486904"/>
            <a:ext cx="3610434" cy="1078548"/>
            <a:chOff x="4554688" y="3513117"/>
            <a:chExt cx="3230108" cy="10785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2757A5-112B-9D36-795F-495D68739FEA}"/>
                </a:ext>
              </a:extLst>
            </p:cNvPr>
            <p:cNvSpPr txBox="1"/>
            <p:nvPr/>
          </p:nvSpPr>
          <p:spPr>
            <a:xfrm>
              <a:off x="4554688" y="3844414"/>
              <a:ext cx="32301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200"/>
              </a:lvl1pPr>
            </a:lstStyle>
            <a:p>
              <a:r>
                <a:rPr lang="en-US" dirty="0"/>
                <a:t>Piecewise Linear Model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D492B9C-5987-C382-FEBA-B4EA43818034}"/>
                </a:ext>
              </a:extLst>
            </p:cNvPr>
            <p:cNvSpPr/>
            <p:nvPr/>
          </p:nvSpPr>
          <p:spPr>
            <a:xfrm>
              <a:off x="4560940" y="3513117"/>
              <a:ext cx="3217604" cy="1078548"/>
            </a:xfrm>
            <a:prstGeom prst="roundRect">
              <a:avLst/>
            </a:prstGeom>
            <a:noFill/>
            <a:ln w="571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A8A629-A47D-E082-2494-89A576BD1E5D}"/>
              </a:ext>
            </a:extLst>
          </p:cNvPr>
          <p:cNvGrpSpPr/>
          <p:nvPr/>
        </p:nvGrpSpPr>
        <p:grpSpPr>
          <a:xfrm>
            <a:off x="1991732" y="2321749"/>
            <a:ext cx="625961" cy="625961"/>
            <a:chOff x="2254044" y="2513479"/>
            <a:chExt cx="872614" cy="8726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A07A2E-B98A-C613-5CC6-F4B2889D09C2}"/>
                </a:ext>
              </a:extLst>
            </p:cNvPr>
            <p:cNvSpPr txBox="1"/>
            <p:nvPr/>
          </p:nvSpPr>
          <p:spPr>
            <a:xfrm>
              <a:off x="2360970" y="2626621"/>
              <a:ext cx="658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B38A69-2165-5B5B-8C32-ED4C1C52F46E}"/>
                </a:ext>
              </a:extLst>
            </p:cNvPr>
            <p:cNvSpPr/>
            <p:nvPr/>
          </p:nvSpPr>
          <p:spPr>
            <a:xfrm>
              <a:off x="2254044" y="2513479"/>
              <a:ext cx="872614" cy="87261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9CAA39-577F-FD71-E242-911200B5ACAB}"/>
              </a:ext>
            </a:extLst>
          </p:cNvPr>
          <p:cNvGrpSpPr/>
          <p:nvPr/>
        </p:nvGrpSpPr>
        <p:grpSpPr>
          <a:xfrm>
            <a:off x="5780532" y="2323163"/>
            <a:ext cx="630936" cy="630936"/>
            <a:chOff x="5733435" y="2513479"/>
            <a:chExt cx="872614" cy="8726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F75145-F0C9-90D7-E463-9995AFCEB384}"/>
                </a:ext>
              </a:extLst>
            </p:cNvPr>
            <p:cNvSpPr txBox="1"/>
            <p:nvPr/>
          </p:nvSpPr>
          <p:spPr>
            <a:xfrm>
              <a:off x="5840361" y="2626621"/>
              <a:ext cx="658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US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0516855-6F66-E224-9017-8952BDD6C91B}"/>
                </a:ext>
              </a:extLst>
            </p:cNvPr>
            <p:cNvSpPr/>
            <p:nvPr/>
          </p:nvSpPr>
          <p:spPr>
            <a:xfrm>
              <a:off x="5733435" y="2513479"/>
              <a:ext cx="872614" cy="87261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053A26A-E386-7308-5189-656720504852}"/>
              </a:ext>
            </a:extLst>
          </p:cNvPr>
          <p:cNvGrpSpPr/>
          <p:nvPr/>
        </p:nvGrpSpPr>
        <p:grpSpPr>
          <a:xfrm>
            <a:off x="9571821" y="2323163"/>
            <a:ext cx="630936" cy="630936"/>
            <a:chOff x="9212826" y="2513479"/>
            <a:chExt cx="872614" cy="8726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67942FB-F5BE-C48B-4D6F-BD621F6644F3}"/>
                </a:ext>
              </a:extLst>
            </p:cNvPr>
            <p:cNvSpPr txBox="1"/>
            <p:nvPr/>
          </p:nvSpPr>
          <p:spPr>
            <a:xfrm>
              <a:off x="9319752" y="2626621"/>
              <a:ext cx="658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8645C9D-DA62-19CA-CA4D-BD5A71D3A1B0}"/>
                </a:ext>
              </a:extLst>
            </p:cNvPr>
            <p:cNvSpPr/>
            <p:nvPr/>
          </p:nvSpPr>
          <p:spPr>
            <a:xfrm>
              <a:off x="9212826" y="2513479"/>
              <a:ext cx="872614" cy="872614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6BA52-B1D5-B6FF-1B46-5EDDA5B9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281EB-75D1-490B-BA99-C04F5AA2EA98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ED93C7-4AEB-E5BA-C364-F255E7A6E633}"/>
                  </a:ext>
                </a:extLst>
              </p:cNvPr>
              <p:cNvSpPr txBox="1"/>
              <p:nvPr/>
            </p:nvSpPr>
            <p:spPr>
              <a:xfrm>
                <a:off x="1095344" y="4797433"/>
                <a:ext cx="2418735" cy="1147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 b="0" dirty="0">
                    <a:solidFill>
                      <a:srgbClr val="215F9A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15F9A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TW" sz="2400" i="1">
                        <a:solidFill>
                          <a:srgbClr val="215F9A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215F9A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215F9A"/>
                        </a:solidFill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US" sz="2400" dirty="0">
                  <a:solidFill>
                    <a:srgbClr val="215F9A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215F9A"/>
                    </a:solidFill>
                  </a:rPr>
                  <a:t> kernel free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ED93C7-4AEB-E5BA-C364-F255E7A6E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44" y="4797433"/>
                <a:ext cx="2418735" cy="1147045"/>
              </a:xfrm>
              <a:prstGeom prst="rect">
                <a:avLst/>
              </a:prstGeom>
              <a:blipFill>
                <a:blip r:embed="rId3"/>
                <a:stretch>
                  <a:fillRect b="-1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91D4674-F2F8-D45E-208C-C18FD8587ED8}"/>
              </a:ext>
            </a:extLst>
          </p:cNvPr>
          <p:cNvSpPr txBox="1"/>
          <p:nvPr/>
        </p:nvSpPr>
        <p:spPr>
          <a:xfrm>
            <a:off x="4457699" y="4797432"/>
            <a:ext cx="3276602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0">
                <a:solidFill>
                  <a:srgbClr val="215F9A"/>
                </a:solidFill>
              </a:defRPr>
            </a:lvl1pPr>
          </a:lstStyle>
          <a:p>
            <a:r>
              <a:rPr lang="en-US" dirty="0"/>
              <a:t>Piecewise regression</a:t>
            </a:r>
          </a:p>
          <a:p>
            <a:r>
              <a:rPr lang="en-US" dirty="0"/>
              <a:t>Detect multiple CP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1E5F03-E17E-8804-7913-0E7FA428AD2A}"/>
              </a:ext>
            </a:extLst>
          </p:cNvPr>
          <p:cNvSpPr txBox="1"/>
          <p:nvPr/>
        </p:nvSpPr>
        <p:spPr>
          <a:xfrm>
            <a:off x="7897210" y="4797432"/>
            <a:ext cx="3980158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0">
                <a:solidFill>
                  <a:srgbClr val="215F9A"/>
                </a:solidFill>
              </a:defRPr>
            </a:lvl1pPr>
          </a:lstStyle>
          <a:p>
            <a:r>
              <a:rPr lang="en-US" altLang="zh-TW" dirty="0"/>
              <a:t>Different quantile tau</a:t>
            </a:r>
            <a:endParaRPr lang="en-US" dirty="0"/>
          </a:p>
          <a:p>
            <a:r>
              <a:rPr lang="en-US" dirty="0"/>
              <a:t>Provide 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347997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11484</TotalTime>
  <Words>1946</Words>
  <Application>Microsoft Office PowerPoint</Application>
  <PresentationFormat>Widescreen</PresentationFormat>
  <Paragraphs>361</Paragraphs>
  <Slides>37</Slides>
  <Notes>13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Aptos</vt:lpstr>
      <vt:lpstr>Aptos Display</vt:lpstr>
      <vt:lpstr>Arial</vt:lpstr>
      <vt:lpstr>Arial Nova</vt:lpstr>
      <vt:lpstr>Cambria Math</vt:lpstr>
      <vt:lpstr>Times New Roman</vt:lpstr>
      <vt:lpstr>Office 佈景主題</vt:lpstr>
      <vt:lpstr>Using Piecewise Support Vector Quantile Regression</vt:lpstr>
      <vt:lpstr>PowerPoint Presentation</vt:lpstr>
      <vt:lpstr>Pattern Change Detection (PCD)</vt:lpstr>
      <vt:lpstr>PCD Statistical Methods (Gupta, Wadhvani, &amp; Rasool, 2024)</vt:lpstr>
      <vt:lpstr>PCD Statistical Methods (Gupta, Wadhvani, &amp; Rasool, 2024)</vt:lpstr>
      <vt:lpstr>PCD Statistical Methods (Gupta, Wadhvani, &amp; Rasool, 2024)</vt:lpstr>
      <vt:lpstr>Key Challenges (Gupta, Wadhvani, &amp; Rasool, 2024)</vt:lpstr>
      <vt:lpstr>Key Challenges (Gupta, Wadhvani, &amp; Rasool, 2024)</vt:lpstr>
      <vt:lpstr>PSVQR Framework</vt:lpstr>
      <vt:lpstr>PSVQR Framework</vt:lpstr>
      <vt:lpstr>Key Features</vt:lpstr>
      <vt:lpstr>The Proposed Model</vt:lpstr>
      <vt:lpstr>Experiment Design</vt:lpstr>
      <vt:lpstr>Prediction Results (Using Index)</vt:lpstr>
      <vt:lpstr>Prediction Intervals (PSVQR-f1 tau=0.1, 0.9)</vt:lpstr>
      <vt:lpstr>CPD Results (PSVQR-f1 tau=0.5)</vt:lpstr>
      <vt:lpstr>Prediction Results (Using Index and VIX)</vt:lpstr>
      <vt:lpstr>Prediction Intervals (PSVQR-f2 tau=0.1, 0.9)</vt:lpstr>
      <vt:lpstr>CPD Results (PSVQR-f2 tau=0.5)</vt:lpstr>
      <vt:lpstr>Experiment Results (PSVQR-f2 vs PSVQR-f1)</vt:lpstr>
      <vt:lpstr>Compare to Benchmark</vt:lpstr>
      <vt:lpstr>Conclusion</vt:lpstr>
      <vt:lpstr>Future Work</vt:lpstr>
      <vt:lpstr>References</vt:lpstr>
      <vt:lpstr>PowerPoint Presentation</vt:lpstr>
      <vt:lpstr>The Proposed Model</vt:lpstr>
      <vt:lpstr>The Proposed Model</vt:lpstr>
      <vt:lpstr>PowerPoint Presentation</vt:lpstr>
      <vt:lpstr>PowerPoint Presentation</vt:lpstr>
      <vt:lpstr>The Proposed Model</vt:lpstr>
      <vt:lpstr>Why Quantile loss?</vt:lpstr>
      <vt:lpstr>PowerPoint Presentation</vt:lpstr>
      <vt:lpstr>Why Quantile loss?</vt:lpstr>
      <vt:lpstr>Why Quantile loss?</vt:lpstr>
      <vt:lpstr>Why Quantile loss?</vt:lpstr>
      <vt:lpstr>PowerPoint Presentation</vt:lpstr>
      <vt:lpstr>Using Piecewise Support Vector Quantile Regression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蔡 昇佑</dc:creator>
  <cp:lastModifiedBy>蔡 昇佑</cp:lastModifiedBy>
  <cp:revision>104</cp:revision>
  <cp:lastPrinted>2025-11-05T03:42:04Z</cp:lastPrinted>
  <dcterms:created xsi:type="dcterms:W3CDTF">2025-09-20T05:54:09Z</dcterms:created>
  <dcterms:modified xsi:type="dcterms:W3CDTF">2025-11-05T04:41:05Z</dcterms:modified>
</cp:coreProperties>
</file>